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sldIdLst>
    <p:sldId id="259" r:id="rId2"/>
  </p:sldIdLst>
  <p:sldSz cx="43919775" cy="32759650"/>
  <p:notesSz cx="6858000" cy="9144000"/>
  <p:defaultTextStyle>
    <a:defPPr>
      <a:defRPr lang="en-NZ"/>
    </a:defPPr>
    <a:lvl1pPr algn="l" rtl="0" eaLnBrk="0" fontAlgn="base" hangingPunct="0">
      <a:spcBef>
        <a:spcPct val="0"/>
      </a:spcBef>
      <a:spcAft>
        <a:spcPct val="0"/>
      </a:spcAft>
      <a:defRPr sz="2518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79694" algn="l" rtl="0" eaLnBrk="0" fontAlgn="base" hangingPunct="0">
      <a:spcBef>
        <a:spcPct val="0"/>
      </a:spcBef>
      <a:spcAft>
        <a:spcPct val="0"/>
      </a:spcAft>
      <a:defRPr sz="2518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59388" algn="l" rtl="0" eaLnBrk="0" fontAlgn="base" hangingPunct="0">
      <a:spcBef>
        <a:spcPct val="0"/>
      </a:spcBef>
      <a:spcAft>
        <a:spcPct val="0"/>
      </a:spcAft>
      <a:defRPr sz="2518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439083" algn="l" rtl="0" eaLnBrk="0" fontAlgn="base" hangingPunct="0">
      <a:spcBef>
        <a:spcPct val="0"/>
      </a:spcBef>
      <a:spcAft>
        <a:spcPct val="0"/>
      </a:spcAft>
      <a:defRPr sz="2518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918777" algn="l" rtl="0" eaLnBrk="0" fontAlgn="base" hangingPunct="0">
      <a:spcBef>
        <a:spcPct val="0"/>
      </a:spcBef>
      <a:spcAft>
        <a:spcPct val="0"/>
      </a:spcAft>
      <a:defRPr sz="2518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398471" algn="l" defTabSz="959388" rtl="0" eaLnBrk="1" latinLnBrk="0" hangingPunct="1">
      <a:defRPr sz="2518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878165" algn="l" defTabSz="959388" rtl="0" eaLnBrk="1" latinLnBrk="0" hangingPunct="1">
      <a:defRPr sz="2518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357860" algn="l" defTabSz="959388" rtl="0" eaLnBrk="1" latinLnBrk="0" hangingPunct="1">
      <a:defRPr sz="2518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837554" algn="l" defTabSz="959388" rtl="0" eaLnBrk="1" latinLnBrk="0" hangingPunct="1">
      <a:defRPr sz="2518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839" userDrawn="1">
          <p15:clr>
            <a:srgbClr val="A4A3A4"/>
          </p15:clr>
        </p15:guide>
        <p15:guide id="2" pos="1965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6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07" autoAdjust="0"/>
    <p:restoredTop sz="95994" autoAdjust="0"/>
  </p:normalViewPr>
  <p:slideViewPr>
    <p:cSldViewPr>
      <p:cViewPr>
        <p:scale>
          <a:sx n="25" d="100"/>
          <a:sy n="25" d="100"/>
        </p:scale>
        <p:origin x="-210" y="-2130"/>
      </p:cViewPr>
      <p:guideLst>
        <p:guide orient="horz" pos="11839"/>
        <p:guide pos="1965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30300" y="685800"/>
            <a:ext cx="45974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A14F4BA-FAEA-4EFD-A5D2-ADBB7CCA5FC7}" type="slidenum">
              <a:rPr lang="en-NZ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31885254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59" kern="1200">
        <a:solidFill>
          <a:schemeClr val="tx1"/>
        </a:solidFill>
        <a:latin typeface="Arial" pitchFamily="-110" charset="0"/>
        <a:ea typeface="ＭＳ Ｐゴシック" pitchFamily="-110" charset="-128"/>
        <a:cs typeface="ＭＳ Ｐゴシック" pitchFamily="-110" charset="-128"/>
      </a:defRPr>
    </a:lvl1pPr>
    <a:lvl2pPr marL="479694" algn="l" rtl="0" eaLnBrk="0" fontAlgn="base" hangingPunct="0">
      <a:spcBef>
        <a:spcPct val="30000"/>
      </a:spcBef>
      <a:spcAft>
        <a:spcPct val="0"/>
      </a:spcAft>
      <a:defRPr sz="1259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2pPr>
    <a:lvl3pPr marL="959388" algn="l" rtl="0" eaLnBrk="0" fontAlgn="base" hangingPunct="0">
      <a:spcBef>
        <a:spcPct val="30000"/>
      </a:spcBef>
      <a:spcAft>
        <a:spcPct val="0"/>
      </a:spcAft>
      <a:defRPr sz="1259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3pPr>
    <a:lvl4pPr marL="1439083" algn="l" rtl="0" eaLnBrk="0" fontAlgn="base" hangingPunct="0">
      <a:spcBef>
        <a:spcPct val="30000"/>
      </a:spcBef>
      <a:spcAft>
        <a:spcPct val="0"/>
      </a:spcAft>
      <a:defRPr sz="1259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4pPr>
    <a:lvl5pPr marL="1918777" algn="l" rtl="0" eaLnBrk="0" fontAlgn="base" hangingPunct="0">
      <a:spcBef>
        <a:spcPct val="30000"/>
      </a:spcBef>
      <a:spcAft>
        <a:spcPct val="0"/>
      </a:spcAft>
      <a:defRPr sz="1259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5pPr>
    <a:lvl6pPr marL="2398471" algn="l" defTabSz="479694" rtl="0" eaLnBrk="1" latinLnBrk="0" hangingPunct="1">
      <a:defRPr sz="1259" kern="1200">
        <a:solidFill>
          <a:schemeClr val="tx1"/>
        </a:solidFill>
        <a:latin typeface="+mn-lt"/>
        <a:ea typeface="+mn-ea"/>
        <a:cs typeface="+mn-cs"/>
      </a:defRPr>
    </a:lvl6pPr>
    <a:lvl7pPr marL="2878165" algn="l" defTabSz="479694" rtl="0" eaLnBrk="1" latinLnBrk="0" hangingPunct="1">
      <a:defRPr sz="1259" kern="1200">
        <a:solidFill>
          <a:schemeClr val="tx1"/>
        </a:solidFill>
        <a:latin typeface="+mn-lt"/>
        <a:ea typeface="+mn-ea"/>
        <a:cs typeface="+mn-cs"/>
      </a:defRPr>
    </a:lvl7pPr>
    <a:lvl8pPr marL="3357860" algn="l" defTabSz="479694" rtl="0" eaLnBrk="1" latinLnBrk="0" hangingPunct="1">
      <a:defRPr sz="1259" kern="1200">
        <a:solidFill>
          <a:schemeClr val="tx1"/>
        </a:solidFill>
        <a:latin typeface="+mn-lt"/>
        <a:ea typeface="+mn-ea"/>
        <a:cs typeface="+mn-cs"/>
      </a:defRPr>
    </a:lvl8pPr>
    <a:lvl9pPr marL="3837554" algn="l" defTabSz="479694" rtl="0" eaLnBrk="1" latinLnBrk="0" hangingPunct="1">
      <a:defRPr sz="125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F380522E-982E-4D25-8F24-87ACAC784FB7}" type="slidenum">
              <a:rPr lang="en-NZ" sz="1200"/>
              <a:pPr/>
              <a:t>1</a:t>
            </a:fld>
            <a:endParaRPr lang="en-NZ" sz="1200"/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30300" y="685800"/>
            <a:ext cx="4597400" cy="3429000"/>
          </a:xfrm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dirty="0">
              <a:latin typeface="Arial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6105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3617" y="10176088"/>
            <a:ext cx="37332542" cy="70222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7234" y="18563974"/>
            <a:ext cx="30745309" cy="8372426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62935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19348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115205" y="3133218"/>
            <a:ext cx="10105637" cy="280340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98295" y="3133218"/>
            <a:ext cx="30160536" cy="280340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11686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0609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9537" y="21051309"/>
            <a:ext cx="37330912" cy="650692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9537" y="13884760"/>
            <a:ext cx="37330912" cy="7166549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6223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98295" y="7008514"/>
            <a:ext cx="20093993" cy="241587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48662" y="7008514"/>
            <a:ext cx="20093993" cy="241587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07825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745" y="1312379"/>
            <a:ext cx="39528286" cy="5459083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5744" y="7333173"/>
            <a:ext cx="19404973" cy="305591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5744" y="10389091"/>
            <a:ext cx="19404973" cy="1887489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310914" y="7333173"/>
            <a:ext cx="19413117" cy="305591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310914" y="10389091"/>
            <a:ext cx="19413117" cy="1887489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0184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0087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5633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745" y="1303790"/>
            <a:ext cx="14449888" cy="555184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71764" y="1303791"/>
            <a:ext cx="24552267" cy="2796019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5745" y="6855633"/>
            <a:ext cx="14449888" cy="224083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18948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8688" y="22932270"/>
            <a:ext cx="26352190" cy="270721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8688" y="2927086"/>
            <a:ext cx="26352190" cy="196564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8688" y="25639481"/>
            <a:ext cx="26352190" cy="384437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1156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98295" y="3133218"/>
            <a:ext cx="40422547" cy="27209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588" tIns="208794" rIns="417588" bIns="20879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98295" y="7008514"/>
            <a:ext cx="40344360" cy="24158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588" tIns="208794" rIns="417588" bIns="20879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NZ"/>
              <a:t>Click to edit Master text styles</a:t>
            </a:r>
          </a:p>
          <a:p>
            <a:pPr lvl="1"/>
            <a:r>
              <a:rPr lang="en-NZ"/>
              <a:t>Second level</a:t>
            </a:r>
          </a:p>
          <a:p>
            <a:pPr lvl="2"/>
            <a:r>
              <a:rPr lang="en-NZ"/>
              <a:t>Third level</a:t>
            </a:r>
          </a:p>
          <a:p>
            <a:pPr lvl="2"/>
            <a:endParaRPr lang="en-NZ"/>
          </a:p>
        </p:txBody>
      </p:sp>
      <p:pic>
        <p:nvPicPr>
          <p:cNvPr id="1028" name="Picture 10" descr="A0Top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8787382" cy="2533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9741" y="-20612"/>
            <a:ext cx="13853367" cy="228807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175125" rtl="0" eaLnBrk="1" fontAlgn="base" hangingPunct="1">
        <a:spcBef>
          <a:spcPct val="0"/>
        </a:spcBef>
        <a:spcAft>
          <a:spcPct val="0"/>
        </a:spcAft>
        <a:defRPr sz="120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4175125" rtl="0" eaLnBrk="1" fontAlgn="base" hangingPunct="1">
        <a:spcBef>
          <a:spcPct val="0"/>
        </a:spcBef>
        <a:spcAft>
          <a:spcPct val="0"/>
        </a:spcAft>
        <a:defRPr sz="120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2pPr>
      <a:lvl3pPr algn="l" defTabSz="4175125" rtl="0" eaLnBrk="1" fontAlgn="base" hangingPunct="1">
        <a:spcBef>
          <a:spcPct val="0"/>
        </a:spcBef>
        <a:spcAft>
          <a:spcPct val="0"/>
        </a:spcAft>
        <a:defRPr sz="120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3pPr>
      <a:lvl4pPr algn="l" defTabSz="4175125" rtl="0" eaLnBrk="1" fontAlgn="base" hangingPunct="1">
        <a:spcBef>
          <a:spcPct val="0"/>
        </a:spcBef>
        <a:spcAft>
          <a:spcPct val="0"/>
        </a:spcAft>
        <a:defRPr sz="120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4pPr>
      <a:lvl5pPr algn="l" defTabSz="4175125" rtl="0" eaLnBrk="1" fontAlgn="base" hangingPunct="1">
        <a:spcBef>
          <a:spcPct val="0"/>
        </a:spcBef>
        <a:spcAft>
          <a:spcPct val="0"/>
        </a:spcAft>
        <a:defRPr sz="120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5pPr>
      <a:lvl6pPr marL="457200" algn="l" defTabSz="4175125" rtl="0" eaLnBrk="1" fontAlgn="base" hangingPunct="1">
        <a:spcBef>
          <a:spcPct val="0"/>
        </a:spcBef>
        <a:spcAft>
          <a:spcPct val="0"/>
        </a:spcAft>
        <a:defRPr sz="120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6pPr>
      <a:lvl7pPr marL="914400" algn="l" defTabSz="4175125" rtl="0" eaLnBrk="1" fontAlgn="base" hangingPunct="1">
        <a:spcBef>
          <a:spcPct val="0"/>
        </a:spcBef>
        <a:spcAft>
          <a:spcPct val="0"/>
        </a:spcAft>
        <a:defRPr sz="120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7pPr>
      <a:lvl8pPr marL="1371600" algn="l" defTabSz="4175125" rtl="0" eaLnBrk="1" fontAlgn="base" hangingPunct="1">
        <a:spcBef>
          <a:spcPct val="0"/>
        </a:spcBef>
        <a:spcAft>
          <a:spcPct val="0"/>
        </a:spcAft>
        <a:defRPr sz="120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8pPr>
      <a:lvl9pPr marL="1828800" algn="l" defTabSz="4175125" rtl="0" eaLnBrk="1" fontAlgn="base" hangingPunct="1">
        <a:spcBef>
          <a:spcPct val="0"/>
        </a:spcBef>
        <a:spcAft>
          <a:spcPct val="0"/>
        </a:spcAft>
        <a:defRPr sz="120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9pPr>
    </p:titleStyle>
    <p:bodyStyle>
      <a:lvl1pPr marL="342900" indent="-342900" algn="l" defTabSz="4175125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190500" indent="280988" algn="l" defTabSz="4175125" rtl="0" eaLnBrk="1" fontAlgn="base" hangingPunct="1">
        <a:spcBef>
          <a:spcPct val="20000"/>
        </a:spcBef>
        <a:spcAft>
          <a:spcPct val="0"/>
        </a:spcAft>
        <a:buFont typeface="Times" charset="0"/>
        <a:buChar char="•"/>
        <a:defRPr sz="3200">
          <a:solidFill>
            <a:schemeClr val="tx1"/>
          </a:solidFill>
          <a:latin typeface="+mn-lt"/>
          <a:ea typeface="+mn-ea"/>
        </a:defRPr>
      </a:lvl2pPr>
      <a:lvl3pPr marL="679450" indent="-17463" algn="l" defTabSz="4175125" rtl="0" eaLnBrk="1" fontAlgn="base" hangingPunct="1">
        <a:spcBef>
          <a:spcPct val="20000"/>
        </a:spcBef>
        <a:spcAft>
          <a:spcPct val="0"/>
        </a:spcAft>
        <a:buChar char="–"/>
        <a:defRPr sz="3200">
          <a:solidFill>
            <a:schemeClr val="tx1"/>
          </a:solidFill>
          <a:latin typeface="+mn-lt"/>
          <a:ea typeface="+mn-ea"/>
        </a:defRPr>
      </a:lvl3pPr>
      <a:lvl4pPr marL="942975" indent="428625" algn="l" defTabSz="4175125" rtl="0" eaLnBrk="1" fontAlgn="base" hangingPunct="1">
        <a:spcBef>
          <a:spcPct val="20000"/>
        </a:spcBef>
        <a:spcAft>
          <a:spcPct val="0"/>
        </a:spcAft>
        <a:buChar char="–"/>
        <a:defRPr sz="3200">
          <a:solidFill>
            <a:schemeClr val="tx1"/>
          </a:solidFill>
          <a:latin typeface="+mn-lt"/>
          <a:ea typeface="+mn-ea"/>
        </a:defRPr>
      </a:lvl4pPr>
      <a:lvl5pPr marL="1133475" indent="695325" algn="l" defTabSz="4175125" rtl="0" eaLnBrk="1" fontAlgn="base" hangingPunct="1">
        <a:spcBef>
          <a:spcPct val="20000"/>
        </a:spcBef>
        <a:spcAft>
          <a:spcPct val="0"/>
        </a:spcAft>
        <a:buChar char="»"/>
        <a:defRPr sz="4000">
          <a:solidFill>
            <a:schemeClr val="tx1"/>
          </a:solidFill>
          <a:latin typeface="Arial" pitchFamily="-110" charset="0"/>
          <a:ea typeface="+mn-ea"/>
        </a:defRPr>
      </a:lvl5pPr>
      <a:lvl6pPr marL="1590675" algn="l" defTabSz="4175125" rtl="0" eaLnBrk="1" fontAlgn="base" hangingPunct="1">
        <a:spcBef>
          <a:spcPct val="20000"/>
        </a:spcBef>
        <a:spcAft>
          <a:spcPct val="0"/>
        </a:spcAft>
        <a:defRPr sz="4000">
          <a:solidFill>
            <a:schemeClr val="tx1"/>
          </a:solidFill>
          <a:latin typeface="Arial" pitchFamily="-110" charset="0"/>
          <a:ea typeface="+mn-ea"/>
        </a:defRPr>
      </a:lvl6pPr>
      <a:lvl7pPr marL="2047875" algn="l" defTabSz="4175125" rtl="0" eaLnBrk="1" fontAlgn="base" hangingPunct="1">
        <a:spcBef>
          <a:spcPct val="20000"/>
        </a:spcBef>
        <a:spcAft>
          <a:spcPct val="0"/>
        </a:spcAft>
        <a:defRPr sz="4000">
          <a:solidFill>
            <a:schemeClr val="tx1"/>
          </a:solidFill>
          <a:latin typeface="Arial" pitchFamily="-110" charset="0"/>
          <a:ea typeface="+mn-ea"/>
        </a:defRPr>
      </a:lvl7pPr>
      <a:lvl8pPr marL="2505075" algn="l" defTabSz="4175125" rtl="0" eaLnBrk="1" fontAlgn="base" hangingPunct="1">
        <a:spcBef>
          <a:spcPct val="20000"/>
        </a:spcBef>
        <a:spcAft>
          <a:spcPct val="0"/>
        </a:spcAft>
        <a:defRPr sz="4000">
          <a:solidFill>
            <a:schemeClr val="tx1"/>
          </a:solidFill>
          <a:latin typeface="Arial" pitchFamily="-110" charset="0"/>
          <a:ea typeface="+mn-ea"/>
        </a:defRPr>
      </a:lvl8pPr>
      <a:lvl9pPr marL="2962275" algn="l" defTabSz="4175125" rtl="0" eaLnBrk="1" fontAlgn="base" hangingPunct="1">
        <a:spcBef>
          <a:spcPct val="20000"/>
        </a:spcBef>
        <a:spcAft>
          <a:spcPct val="0"/>
        </a:spcAft>
        <a:defRPr sz="4000">
          <a:solidFill>
            <a:schemeClr val="tx1"/>
          </a:solidFill>
          <a:latin typeface="Arial" pitchFamily="-110" charset="0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13" Type="http://schemas.openxmlformats.org/officeDocument/2006/relationships/image" Target="../media/image13.png"/><Relationship Id="rId18" Type="http://schemas.openxmlformats.org/officeDocument/2006/relationships/image" Target="../media/image18.jpeg"/><Relationship Id="rId26" Type="http://schemas.openxmlformats.org/officeDocument/2006/relationships/image" Target="../media/image26.png"/><Relationship Id="rId3" Type="http://schemas.openxmlformats.org/officeDocument/2006/relationships/image" Target="../media/image3.png"/><Relationship Id="rId21" Type="http://schemas.openxmlformats.org/officeDocument/2006/relationships/image" Target="../media/image21.jpe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17" Type="http://schemas.openxmlformats.org/officeDocument/2006/relationships/image" Target="../media/image17.jpeg"/><Relationship Id="rId25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29" Type="http://schemas.openxmlformats.org/officeDocument/2006/relationships/image" Target="../media/image2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24" Type="http://schemas.openxmlformats.org/officeDocument/2006/relationships/image" Target="../media/image24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23" Type="http://schemas.openxmlformats.org/officeDocument/2006/relationships/image" Target="../media/image23.png"/><Relationship Id="rId28" Type="http://schemas.openxmlformats.org/officeDocument/2006/relationships/image" Target="../media/image28.png"/><Relationship Id="rId10" Type="http://schemas.openxmlformats.org/officeDocument/2006/relationships/image" Target="../media/image10.JPG"/><Relationship Id="rId19" Type="http://schemas.openxmlformats.org/officeDocument/2006/relationships/image" Target="../media/image19.png"/><Relationship Id="rId4" Type="http://schemas.openxmlformats.org/officeDocument/2006/relationships/image" Target="../media/image4.png"/><Relationship Id="rId9" Type="http://schemas.openxmlformats.org/officeDocument/2006/relationships/image" Target="../media/image9.jpg"/><Relationship Id="rId14" Type="http://schemas.openxmlformats.org/officeDocument/2006/relationships/image" Target="../media/image14.png"/><Relationship Id="rId22" Type="http://schemas.openxmlformats.org/officeDocument/2006/relationships/image" Target="../media/image22.jpeg"/><Relationship Id="rId27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ounded Rectangle 119"/>
          <p:cNvSpPr/>
          <p:nvPr/>
        </p:nvSpPr>
        <p:spPr bwMode="auto">
          <a:xfrm>
            <a:off x="609601" y="20296135"/>
            <a:ext cx="17682223" cy="11708443"/>
          </a:xfrm>
          <a:prstGeom prst="roundRect">
            <a:avLst>
              <a:gd name="adj" fmla="val 9870"/>
            </a:avLst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1293327"/>
            <a:endParaRPr lang="en-NZ" sz="340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01031" y="149066"/>
            <a:ext cx="27506205" cy="3823914"/>
          </a:xfrm>
          <a:prstGeom prst="rect">
            <a:avLst/>
          </a:prstGeom>
          <a:noFill/>
        </p:spPr>
        <p:txBody>
          <a:bodyPr wrap="square" lIns="129333" tIns="64666" rIns="129333" bIns="64666" rtlCol="0">
            <a:spAutoFit/>
          </a:bodyPr>
          <a:lstStyle/>
          <a:p>
            <a:r>
              <a:rPr lang="en-NZ" altLang="zh-CN" sz="6000" b="1">
                <a:solidFill>
                  <a:schemeClr val="accent3"/>
                </a:solidFill>
                <a:latin typeface="+mj-lt"/>
                <a:ea typeface="+mj-ea"/>
                <a:cs typeface="+mj-cs"/>
              </a:rPr>
              <a:t>Idiopathic pulmonary fibrosis: a study using volumetric imaging and functional data in a computational lung model</a:t>
            </a:r>
            <a:endParaRPr lang="zh-CN" altLang="zh-CN" sz="6000" b="1">
              <a:solidFill>
                <a:schemeClr val="accent3"/>
              </a:solidFill>
              <a:latin typeface="+mj-lt"/>
              <a:ea typeface="+mj-ea"/>
              <a:cs typeface="+mj-cs"/>
            </a:endParaRPr>
          </a:p>
          <a:p>
            <a:endParaRPr lang="zh-CN" altLang="zh-CN" sz="6000" b="1">
              <a:solidFill>
                <a:schemeClr val="accent3"/>
              </a:solidFill>
              <a:latin typeface="+mj-lt"/>
              <a:ea typeface="+mj-ea"/>
              <a:cs typeface="+mj-cs"/>
            </a:endParaRPr>
          </a:p>
          <a:p>
            <a:endParaRPr lang="en-NZ" sz="6000" b="1" dirty="0">
              <a:solidFill>
                <a:schemeClr val="accent3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44" name="TextBox 1043"/>
          <p:cNvSpPr txBox="1"/>
          <p:nvPr/>
        </p:nvSpPr>
        <p:spPr>
          <a:xfrm>
            <a:off x="585591" y="6003779"/>
            <a:ext cx="1780656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563"/>
              </a:spcBef>
              <a:spcAft>
                <a:spcPts val="1700"/>
              </a:spcAft>
            </a:pPr>
            <a:r>
              <a:rPr lang="en-NZ" altLang="zh-CN" sz="3600"/>
              <a:t>Idiopathic pulmonary fibrosis (IPF) is an aggressive idiopathic interstitial pneumonia, and often occurs in elderly adults. In IPF, fibrosis typically develops preferentially in posterior-basal lung regions, and often co-exists with emphysema. Currently it is not clear how - or whether - the spatial distribution of tissue abnormalities in IPF (including classifications of tissue type) correlate with pulmonary function tests (PFTs) and their change over time.  This work aims to develop a new quantitative tool that integrates data from volumetric imaging, PFTs, and computational models for lung function, to understand differences between IPF and normal older lungs.</a:t>
            </a:r>
            <a:endParaRPr lang="en-GB" altLang="zh-CN" sz="3600" dirty="0">
              <a:latin typeface="Calibri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30" name="Text Box 19"/>
          <p:cNvSpPr txBox="1">
            <a:spLocks noChangeArrowheads="1"/>
          </p:cNvSpPr>
          <p:nvPr/>
        </p:nvSpPr>
        <p:spPr bwMode="auto">
          <a:xfrm>
            <a:off x="310873" y="2480711"/>
            <a:ext cx="4057529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NZ" sz="4000" b="1" dirty="0">
                <a:latin typeface="Verdana" charset="0"/>
              </a:rPr>
              <a:t>Yuwen Zhang, Alys Clark, </a:t>
            </a:r>
            <a:r>
              <a:rPr lang="en-NZ" altLang="zh-CN" sz="4000" b="1" dirty="0" err="1">
                <a:latin typeface="Verdana" charset="0"/>
              </a:rPr>
              <a:t>Haribalan</a:t>
            </a:r>
            <a:r>
              <a:rPr lang="en-NZ" altLang="zh-CN" sz="4000" b="1" dirty="0">
                <a:latin typeface="Verdana" charset="0"/>
              </a:rPr>
              <a:t> Kumar</a:t>
            </a:r>
            <a:r>
              <a:rPr lang="en-US" altLang="zh-CN" sz="4000" b="1" dirty="0">
                <a:latin typeface="Verdana" charset="0"/>
              </a:rPr>
              <a:t> </a:t>
            </a:r>
            <a:r>
              <a:rPr lang="en-NZ" sz="4000" b="1" dirty="0">
                <a:latin typeface="Verdana" charset="0"/>
              </a:rPr>
              <a:t>, Merryn Tawhai,  Auckland Bioengineering Institute, The University of Auckland, New Zealand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12070908" y="15194804"/>
            <a:ext cx="63330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NZ" sz="3600" b="1" u="sng" dirty="0">
                <a:latin typeface="Calibri" pitchFamily="34" charset="0"/>
              </a:rPr>
              <a:t>Pulmonary parenchyma classification </a:t>
            </a:r>
            <a:r>
              <a:rPr lang="en-NZ" sz="3600" dirty="0">
                <a:latin typeface="Calibri" pitchFamily="34" charset="0"/>
              </a:rPr>
              <a:t>- CALIPER (Computer-Aided Lung Information for Pathology Evaluation and Ratings) classification of abnormalities based on signature mapping techniques</a:t>
            </a:r>
          </a:p>
        </p:txBody>
      </p:sp>
      <p:sp>
        <p:nvSpPr>
          <p:cNvPr id="122" name="Rounded Rectangle 119"/>
          <p:cNvSpPr/>
          <p:nvPr/>
        </p:nvSpPr>
        <p:spPr bwMode="auto">
          <a:xfrm>
            <a:off x="609601" y="11056286"/>
            <a:ext cx="17678206" cy="8743596"/>
          </a:xfrm>
          <a:prstGeom prst="roundRect">
            <a:avLst>
              <a:gd name="adj" fmla="val 9870"/>
            </a:avLst>
          </a:prstGeom>
          <a:noFill/>
          <a:ln w="76200" cap="flat" cmpd="sng" algn="ctr">
            <a:solidFill>
              <a:srgbClr val="00763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1293327"/>
            <a:endParaRPr lang="en-NZ" sz="340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28" name="Snip Single Corner Rectangle 16"/>
          <p:cNvSpPr/>
          <p:nvPr/>
        </p:nvSpPr>
        <p:spPr>
          <a:xfrm flipH="1">
            <a:off x="574295" y="10836418"/>
            <a:ext cx="17713511" cy="1037192"/>
          </a:xfrm>
          <a:prstGeom prst="rect">
            <a:avLst/>
          </a:prstGeom>
          <a:solidFill>
            <a:srgbClr val="007635"/>
          </a:solidFill>
          <a:ln w="9525" cap="flat" cmpd="sng" algn="ctr">
            <a:solidFill>
              <a:srgbClr val="00763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1293327"/>
            <a:r>
              <a:rPr lang="en-NZ" sz="6600" b="1">
                <a:solidFill>
                  <a:schemeClr val="bg1"/>
                </a:solidFill>
                <a:latin typeface="Calibri" pitchFamily="34" charset="0"/>
              </a:rPr>
              <a:t>Tissue classfication</a:t>
            </a:r>
            <a:endParaRPr lang="en-NZ" sz="6600" b="1" dirty="0">
              <a:solidFill>
                <a:schemeClr val="bg1"/>
              </a:solidFill>
              <a:latin typeface="Calibri" pitchFamily="34" charset="0"/>
            </a:endParaRPr>
          </a:p>
        </p:txBody>
      </p:sp>
      <p:pic>
        <p:nvPicPr>
          <p:cNvPr id="2050" name="Picture 2" descr="D:\PhD\poster\2017ABIForum\Pic\ipf7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9" t="55150" r="2963" b="3663"/>
          <a:stretch/>
        </p:blipFill>
        <p:spPr bwMode="auto">
          <a:xfrm>
            <a:off x="1043733" y="12435784"/>
            <a:ext cx="11082685" cy="3208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8" t="67076" r="18115" b="10017"/>
          <a:stretch/>
        </p:blipFill>
        <p:spPr bwMode="auto">
          <a:xfrm>
            <a:off x="806648" y="16022324"/>
            <a:ext cx="10959679" cy="1606608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803070" y="17921581"/>
            <a:ext cx="11264951" cy="1338053"/>
            <a:chOff x="1063291" y="20885996"/>
            <a:chExt cx="12091995" cy="1338053"/>
          </a:xfrm>
        </p:grpSpPr>
        <p:sp>
          <p:nvSpPr>
            <p:cNvPr id="72" name="矩形 71"/>
            <p:cNvSpPr/>
            <p:nvPr/>
          </p:nvSpPr>
          <p:spPr>
            <a:xfrm>
              <a:off x="1063291" y="20885996"/>
              <a:ext cx="12091995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>
                  <a:latin typeface="Calibri" pitchFamily="34" charset="0"/>
                </a:rPr>
                <a:t>N</a:t>
              </a:r>
              <a:r>
                <a:rPr lang="zh-CN" altLang="zh-CN" sz="3200">
                  <a:latin typeface="Calibri" pitchFamily="34" charset="0"/>
                </a:rPr>
                <a:t>ormal</a:t>
              </a:r>
              <a:r>
                <a:rPr lang="en-US" altLang="zh-CN" sz="3200">
                  <a:latin typeface="Calibri" pitchFamily="34" charset="0"/>
                </a:rPr>
                <a:t>        G</a:t>
              </a:r>
              <a:r>
                <a:rPr lang="zh-CN" altLang="zh-CN" sz="3200">
                  <a:latin typeface="Calibri" pitchFamily="34" charset="0"/>
                </a:rPr>
                <a:t>round-glass</a:t>
              </a:r>
              <a:r>
                <a:rPr lang="en-US" altLang="zh-CN" sz="3200">
                  <a:latin typeface="Calibri" pitchFamily="34" charset="0"/>
                </a:rPr>
                <a:t>    R</a:t>
              </a:r>
              <a:r>
                <a:rPr lang="zh-CN" altLang="zh-CN" sz="3200">
                  <a:latin typeface="Calibri" pitchFamily="34" charset="0"/>
                </a:rPr>
                <a:t>eticular</a:t>
              </a:r>
              <a:r>
                <a:rPr lang="en-US" altLang="zh-CN" sz="3200">
                  <a:latin typeface="Calibri" pitchFamily="34" charset="0"/>
                </a:rPr>
                <a:t>      H</a:t>
              </a:r>
              <a:r>
                <a:rPr lang="zh-CN" altLang="zh-CN" sz="3200">
                  <a:latin typeface="Calibri" pitchFamily="34" charset="0"/>
                </a:rPr>
                <a:t>oneycomb </a:t>
              </a:r>
              <a:r>
                <a:rPr lang="en-US" altLang="zh-CN" sz="3200">
                  <a:latin typeface="Calibri" pitchFamily="34" charset="0"/>
                </a:rPr>
                <a:t>    E</a:t>
              </a:r>
              <a:r>
                <a:rPr lang="zh-CN" altLang="zh-CN" sz="3200">
                  <a:latin typeface="Calibri" pitchFamily="34" charset="0"/>
                </a:rPr>
                <a:t>mphysema</a:t>
              </a:r>
              <a:endParaRPr lang="zh-CN" altLang="zh-CN" sz="3200" dirty="0">
                <a:latin typeface="Calibri" pitchFamily="34" charset="0"/>
              </a:endParaRPr>
            </a:p>
          </p:txBody>
        </p:sp>
        <p:pic>
          <p:nvPicPr>
            <p:cNvPr id="2052" name="Picture 4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55" t="60839" r="62723" b="27349"/>
            <a:stretch/>
          </p:blipFill>
          <p:spPr bwMode="auto">
            <a:xfrm>
              <a:off x="1361571" y="21515601"/>
              <a:ext cx="1057476" cy="708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3" name="Picture 5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524" t="61681" r="25727" b="28727"/>
            <a:stretch/>
          </p:blipFill>
          <p:spPr bwMode="auto">
            <a:xfrm>
              <a:off x="3496213" y="21541127"/>
              <a:ext cx="938959" cy="6175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4" name="Picture 6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105" t="61684" r="34574" b="28921"/>
            <a:stretch/>
          </p:blipFill>
          <p:spPr bwMode="auto">
            <a:xfrm>
              <a:off x="8771807" y="21541001"/>
              <a:ext cx="931775" cy="6176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5" name="Picture 7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856" t="61943" r="72260" b="28974"/>
            <a:stretch/>
          </p:blipFill>
          <p:spPr bwMode="auto">
            <a:xfrm>
              <a:off x="6140257" y="21541001"/>
              <a:ext cx="781223" cy="6180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6" name="Picture 8"/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874" t="61459" r="47748" b="28782"/>
            <a:stretch/>
          </p:blipFill>
          <p:spPr bwMode="auto">
            <a:xfrm>
              <a:off x="11661104" y="21541001"/>
              <a:ext cx="994812" cy="6176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1" name="Snip Single Corner Rectangle 16"/>
          <p:cNvSpPr/>
          <p:nvPr/>
        </p:nvSpPr>
        <p:spPr>
          <a:xfrm flipH="1">
            <a:off x="574297" y="4683783"/>
            <a:ext cx="18138535" cy="1049555"/>
          </a:xfrm>
          <a:prstGeom prst="rect">
            <a:avLst/>
          </a:prstGeom>
          <a:solidFill>
            <a:srgbClr val="1F497D"/>
          </a:solidFill>
          <a:ln w="76200" cap="flat" cmpd="sng" algn="ctr">
            <a:solidFill>
              <a:srgbClr val="1F497D"/>
            </a:solidFill>
            <a:prstDash val="solid"/>
          </a:ln>
          <a:effectLst/>
        </p:spPr>
        <p:txBody>
          <a:bodyPr rtlCol="0" anchor="ctr"/>
          <a:lstStyle/>
          <a:p>
            <a:pPr algn="ctr" defTabSz="1293327">
              <a:defRPr/>
            </a:pPr>
            <a:r>
              <a:rPr lang="en-NZ" sz="6600" b="1">
                <a:solidFill>
                  <a:schemeClr val="bg1"/>
                </a:solidFill>
                <a:latin typeface="Calibri" pitchFamily="34" charset="0"/>
              </a:rPr>
              <a:t>Introduction</a:t>
            </a:r>
            <a:endParaRPr lang="en-NZ" sz="6600" b="1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160" name="Snip Single Corner Rectangle 16"/>
          <p:cNvSpPr/>
          <p:nvPr/>
        </p:nvSpPr>
        <p:spPr>
          <a:xfrm flipH="1">
            <a:off x="609600" y="20205645"/>
            <a:ext cx="17678205" cy="1084362"/>
          </a:xfrm>
          <a:prstGeom prst="rect">
            <a:avLst/>
          </a:prstGeom>
          <a:solidFill>
            <a:srgbClr val="1F497D"/>
          </a:solidFill>
          <a:ln w="76200" cap="flat" cmpd="sng" algn="ctr">
            <a:solidFill>
              <a:srgbClr val="1F497D"/>
            </a:solidFill>
            <a:prstDash val="solid"/>
          </a:ln>
          <a:effectLst/>
        </p:spPr>
        <p:txBody>
          <a:bodyPr rtlCol="0" anchor="ctr"/>
          <a:lstStyle/>
          <a:p>
            <a:pPr defTabSz="1293327">
              <a:defRPr/>
            </a:pPr>
            <a:r>
              <a:rPr lang="en-NZ" sz="6600" b="1" i="1">
                <a:solidFill>
                  <a:schemeClr val="bg1"/>
                </a:solidFill>
                <a:latin typeface="Calibri" pitchFamily="34" charset="0"/>
              </a:rPr>
              <a:t>Analysis         </a:t>
            </a:r>
            <a:r>
              <a:rPr lang="en-NZ" sz="4800" b="1" i="1">
                <a:solidFill>
                  <a:schemeClr val="bg1"/>
                </a:solidFill>
                <a:latin typeface="Calibri" pitchFamily="34" charset="0"/>
              </a:rPr>
              <a:t>Qantitative</a:t>
            </a:r>
            <a:r>
              <a:rPr lang="en-NZ" sz="4800" b="1">
                <a:solidFill>
                  <a:schemeClr val="bg1"/>
                </a:solidFill>
                <a:latin typeface="Calibri" pitchFamily="34" charset="0"/>
              </a:rPr>
              <a:t> analysis of disease from classified data</a:t>
            </a:r>
            <a:endParaRPr lang="en-NZ" sz="6200" b="1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12200082" y="12144051"/>
            <a:ext cx="59008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NZ" sz="3600" b="1" u="sng" dirty="0">
                <a:latin typeface="Calibri" pitchFamily="34" charset="0"/>
              </a:rPr>
              <a:t>Data</a:t>
            </a:r>
            <a:r>
              <a:rPr lang="en-NZ" sz="3600" dirty="0">
                <a:latin typeface="Calibri" pitchFamily="34" charset="0"/>
              </a:rPr>
              <a:t>- Clinical IPF CT data from Auckland City Hospital             8 patients, 4 of them contain more than one time point scan for each</a:t>
            </a:r>
          </a:p>
          <a:p>
            <a:r>
              <a:rPr lang="en-NZ" sz="3600" dirty="0">
                <a:latin typeface="Calibri" pitchFamily="34" charset="0"/>
              </a:rPr>
              <a:t>                  </a:t>
            </a:r>
          </a:p>
        </p:txBody>
      </p:sp>
      <p:sp>
        <p:nvSpPr>
          <p:cNvPr id="70" name="Rounded Rectangle 119"/>
          <p:cNvSpPr/>
          <p:nvPr/>
        </p:nvSpPr>
        <p:spPr bwMode="auto">
          <a:xfrm>
            <a:off x="19012663" y="4909383"/>
            <a:ext cx="24194688" cy="9948396"/>
          </a:xfrm>
          <a:prstGeom prst="roundRect">
            <a:avLst>
              <a:gd name="adj" fmla="val 9870"/>
            </a:avLst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1293327"/>
            <a:endParaRPr lang="en-NZ" sz="340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71" name="Snip Single Corner Rectangle 16"/>
          <p:cNvSpPr/>
          <p:nvPr/>
        </p:nvSpPr>
        <p:spPr>
          <a:xfrm flipH="1">
            <a:off x="19012662" y="4685317"/>
            <a:ext cx="24194688" cy="1153614"/>
          </a:xfrm>
          <a:prstGeom prst="rect">
            <a:avLst/>
          </a:prstGeom>
          <a:solidFill>
            <a:srgbClr val="1F497D"/>
          </a:solidFill>
          <a:ln w="76200" cap="flat" cmpd="sng" algn="ctr">
            <a:solidFill>
              <a:srgbClr val="1F497D"/>
            </a:solidFill>
            <a:prstDash val="solid"/>
          </a:ln>
          <a:effectLst/>
        </p:spPr>
        <p:txBody>
          <a:bodyPr rtlCol="0" anchor="ctr"/>
          <a:lstStyle/>
          <a:p>
            <a:pPr defTabSz="1293327">
              <a:defRPr/>
            </a:pPr>
            <a:r>
              <a:rPr lang="en-NZ" altLang="zh-CN" sz="6600" b="1" i="1">
                <a:solidFill>
                  <a:schemeClr val="bg1"/>
                </a:solidFill>
                <a:latin typeface="Calibri" pitchFamily="34" charset="0"/>
              </a:rPr>
              <a:t>Analysis 2                                                </a:t>
            </a:r>
            <a:r>
              <a:rPr lang="en-NZ" altLang="zh-CN" sz="4800" b="1" i="1">
                <a:solidFill>
                  <a:schemeClr val="bg1"/>
                </a:solidFill>
                <a:latin typeface="Calibri" pitchFamily="34" charset="0"/>
              </a:rPr>
              <a:t>Statistical shape model based shape analysis</a:t>
            </a:r>
            <a:endParaRPr lang="en-NZ" sz="4800" b="1" dirty="0">
              <a:solidFill>
                <a:schemeClr val="bg1"/>
              </a:solidFill>
              <a:latin typeface="Calibri" pitchFamily="34" charset="0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7" t="-175" r="7399" b="2005"/>
          <a:stretch/>
        </p:blipFill>
        <p:spPr>
          <a:xfrm>
            <a:off x="852019" y="21781498"/>
            <a:ext cx="5141152" cy="4404797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1231" y="7421418"/>
            <a:ext cx="6422637" cy="4157475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26972" y="7447095"/>
            <a:ext cx="6340102" cy="4077326"/>
          </a:xfrm>
          <a:prstGeom prst="rect">
            <a:avLst/>
          </a:prstGeom>
        </p:spPr>
      </p:pic>
      <p:sp>
        <p:nvSpPr>
          <p:cNvPr id="35" name="矩形 34"/>
          <p:cNvSpPr/>
          <p:nvPr/>
        </p:nvSpPr>
        <p:spPr>
          <a:xfrm rot="10800000" flipV="1">
            <a:off x="700287" y="26556280"/>
            <a:ext cx="535041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altLang="zh-CN" sz="3600" dirty="0">
                <a:latin typeface="Calibri" pitchFamily="34" charset="0"/>
                <a:ea typeface="Verdana" pitchFamily="34" charset="0"/>
                <a:cs typeface="Verdana" pitchFamily="34" charset="0"/>
              </a:rPr>
              <a:t>Fibrosis has a consistently higher tissue density  (0.34/0.41 for reticular/ground-glass) compared to normal tissue (0.28) over time. In contrast, emphysema has lower density (0.08)</a:t>
            </a:r>
            <a:endParaRPr lang="zh-CN" altLang="en-US" sz="3600" dirty="0">
              <a:latin typeface="Calibri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12031528" y="26534252"/>
            <a:ext cx="546480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altLang="zh-CN" sz="3600" dirty="0">
                <a:latin typeface="Calibri" pitchFamily="34" charset="0"/>
                <a:ea typeface="Verdana" pitchFamily="34" charset="0"/>
                <a:cs typeface="Verdana" pitchFamily="34" charset="0"/>
              </a:rPr>
              <a:t>Fibrosis presents predominantly in lower lobes (72%, 58%, 65% for honeycomb, reticular, ground-glass). But emphysema appears predominantly in upper lobes (73%).</a:t>
            </a:r>
            <a:endParaRPr lang="zh-CN" altLang="en-US" sz="3600" dirty="0">
              <a:latin typeface="Calibri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06" name="矩形 105"/>
          <p:cNvSpPr/>
          <p:nvPr/>
        </p:nvSpPr>
        <p:spPr>
          <a:xfrm>
            <a:off x="19267403" y="6082762"/>
            <a:ext cx="2773598" cy="1077218"/>
          </a:xfrm>
          <a:prstGeom prst="rect">
            <a:avLst/>
          </a:prstGeom>
          <a:solidFill>
            <a:schemeClr val="bg1">
              <a:alpha val="87842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zh-CN" sz="3200">
                <a:latin typeface="Calibri" pitchFamily="34" charset="0"/>
              </a:rPr>
              <a:t>Training data collection</a:t>
            </a:r>
            <a:endParaRPr lang="zh-CN" altLang="en-US" sz="3200" dirty="0">
              <a:latin typeface="Calibri" pitchFamily="34" charset="0"/>
            </a:endParaRPr>
          </a:p>
        </p:txBody>
      </p:sp>
      <p:sp>
        <p:nvSpPr>
          <p:cNvPr id="107" name="矩形 106"/>
          <p:cNvSpPr/>
          <p:nvPr/>
        </p:nvSpPr>
        <p:spPr>
          <a:xfrm>
            <a:off x="22773869" y="6082762"/>
            <a:ext cx="3969071" cy="1077218"/>
          </a:xfrm>
          <a:prstGeom prst="rect">
            <a:avLst/>
          </a:prstGeom>
          <a:solidFill>
            <a:schemeClr val="bg1">
              <a:alpha val="87842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zh-CN" sz="3200">
                <a:latin typeface="Calibri" pitchFamily="34" charset="0"/>
              </a:rPr>
              <a:t>Principle component  shape feature analysis</a:t>
            </a:r>
            <a:endParaRPr lang="zh-CN" altLang="en-US" sz="3200" dirty="0">
              <a:latin typeface="Calibri" pitchFamily="34" charset="0"/>
            </a:endParaRPr>
          </a:p>
        </p:txBody>
      </p:sp>
      <p:sp>
        <p:nvSpPr>
          <p:cNvPr id="108" name="矩形 107"/>
          <p:cNvSpPr/>
          <p:nvPr/>
        </p:nvSpPr>
        <p:spPr>
          <a:xfrm>
            <a:off x="27393492" y="6082762"/>
            <a:ext cx="3421532" cy="1077218"/>
          </a:xfrm>
          <a:prstGeom prst="rect">
            <a:avLst/>
          </a:prstGeom>
          <a:solidFill>
            <a:schemeClr val="bg1">
              <a:alpha val="87842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zh-CN" sz="3200">
                <a:latin typeface="Calibri" pitchFamily="34" charset="0"/>
              </a:rPr>
              <a:t>Statistical shape model construction</a:t>
            </a:r>
            <a:endParaRPr lang="zh-CN" altLang="en-US" sz="3200" dirty="0">
              <a:latin typeface="Calibri" pitchFamily="34" charset="0"/>
            </a:endParaRPr>
          </a:p>
        </p:txBody>
      </p:sp>
      <p:cxnSp>
        <p:nvCxnSpPr>
          <p:cNvPr id="109" name="直接箭头连接符 108"/>
          <p:cNvCxnSpPr>
            <a:stCxn id="106" idx="3"/>
            <a:endCxn id="107" idx="1"/>
          </p:cNvCxnSpPr>
          <p:nvPr/>
        </p:nvCxnSpPr>
        <p:spPr bwMode="auto">
          <a:xfrm>
            <a:off x="22041001" y="6621371"/>
            <a:ext cx="732868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10" name="直接箭头连接符 109"/>
          <p:cNvCxnSpPr>
            <a:stCxn id="107" idx="3"/>
            <a:endCxn id="108" idx="1"/>
          </p:cNvCxnSpPr>
          <p:nvPr/>
        </p:nvCxnSpPr>
        <p:spPr bwMode="auto">
          <a:xfrm>
            <a:off x="26742940" y="6621371"/>
            <a:ext cx="650552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11" name="矩形 110"/>
          <p:cNvSpPr/>
          <p:nvPr/>
        </p:nvSpPr>
        <p:spPr>
          <a:xfrm>
            <a:off x="31362563" y="6082762"/>
            <a:ext cx="2758898" cy="1077218"/>
          </a:xfrm>
          <a:prstGeom prst="rect">
            <a:avLst/>
          </a:prstGeom>
          <a:solidFill>
            <a:schemeClr val="bg1">
              <a:alpha val="87842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zh-CN" sz="3200">
                <a:latin typeface="Calibri" pitchFamily="34" charset="0"/>
              </a:rPr>
              <a:t>Specific subject projection</a:t>
            </a:r>
            <a:endParaRPr lang="zh-CN" altLang="en-US" sz="3200" dirty="0">
              <a:latin typeface="Calibri" pitchFamily="34" charset="0"/>
            </a:endParaRPr>
          </a:p>
        </p:txBody>
      </p:sp>
      <p:cxnSp>
        <p:nvCxnSpPr>
          <p:cNvPr id="112" name="直接箭头连接符 111"/>
          <p:cNvCxnSpPr>
            <a:stCxn id="108" idx="3"/>
            <a:endCxn id="111" idx="1"/>
          </p:cNvCxnSpPr>
          <p:nvPr/>
        </p:nvCxnSpPr>
        <p:spPr bwMode="auto">
          <a:xfrm>
            <a:off x="30815024" y="6621371"/>
            <a:ext cx="547539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13" name="文本框 112"/>
          <p:cNvSpPr txBox="1"/>
          <p:nvPr/>
        </p:nvSpPr>
        <p:spPr>
          <a:xfrm>
            <a:off x="34329589" y="5850424"/>
            <a:ext cx="8523247" cy="95102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NZ"/>
            </a:defPPr>
            <a:lvl1pPr algn="just">
              <a:defRPr sz="3600">
                <a:latin typeface="Calibri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NZ" altLang="zh-CN" dirty="0"/>
              <a:t>The variation in shape of the lungs in the cohort can be assessed via a statistical shape model (SSM).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NZ" altLang="zh-CN" dirty="0"/>
              <a:t>The most significant variation in shape (mode 1 of the SSM) relates to the anteroposterior diameter of the lung, and the ratio of apical and basal diameters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NZ" altLang="zh-CN" dirty="0"/>
              <a:t>Mode 1 of the SSM is significantly different between IPF and normal subjects and correlates with percent of fibrosis (p&lt;0.01).</a:t>
            </a:r>
            <a:endParaRPr lang="en-US" altLang="zh-CN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dirty="0"/>
              <a:t>There is </a:t>
            </a:r>
            <a:r>
              <a:rPr lang="en-US" altLang="zh-CN"/>
              <a:t>a </a:t>
            </a:r>
            <a:r>
              <a:rPr lang="en-US" altLang="zh-CN" smtClean="0"/>
              <a:t>significant difference of </a:t>
            </a:r>
            <a:r>
              <a:rPr lang="en-US" altLang="zh-CN" dirty="0"/>
              <a:t>right lower </a:t>
            </a:r>
            <a:r>
              <a:rPr lang="en-US" altLang="zh-CN"/>
              <a:t>lobe </a:t>
            </a:r>
            <a:r>
              <a:rPr lang="en-US" altLang="zh-CN" smtClean="0"/>
              <a:t>volume and </a:t>
            </a:r>
            <a:r>
              <a:rPr lang="en-US" altLang="zh-CN" dirty="0"/>
              <a:t>right middle lobe volume between normal old and IPF lungs </a:t>
            </a:r>
            <a:r>
              <a:rPr lang="en-US" altLang="zh-CN"/>
              <a:t>(</a:t>
            </a:r>
            <a:r>
              <a:rPr lang="en-US" altLang="zh-CN" smtClean="0"/>
              <a:t>p=</a:t>
            </a:r>
            <a:r>
              <a:rPr lang="en-US" altLang="zh-CN" smtClean="0"/>
              <a:t>0.008168, 7.54E-07 respectively)</a:t>
            </a:r>
            <a:r>
              <a:rPr lang="en-US" altLang="zh-CN" smtClean="0"/>
              <a:t>.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74" name="Text Box 19"/>
          <p:cNvSpPr txBox="1">
            <a:spLocks noChangeArrowheads="1"/>
          </p:cNvSpPr>
          <p:nvPr/>
        </p:nvSpPr>
        <p:spPr bwMode="auto">
          <a:xfrm>
            <a:off x="310873" y="3125747"/>
            <a:ext cx="4057529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NZ" sz="4000" b="1">
                <a:latin typeface="Verdana" charset="0"/>
              </a:rPr>
              <a:t>David Milne, Margaret Wilsher, </a:t>
            </a:r>
            <a:r>
              <a:rPr lang="en-US" sz="4000" b="1">
                <a:latin typeface="Verdana" charset="0"/>
              </a:rPr>
              <a:t>Auckland City Hospital, Auckland, New Zealand</a:t>
            </a:r>
            <a:endParaRPr lang="en-NZ" sz="4000" b="1" dirty="0">
              <a:latin typeface="Verdana" charset="0"/>
            </a:endParaRPr>
          </a:p>
        </p:txBody>
      </p:sp>
      <p:sp>
        <p:nvSpPr>
          <p:cNvPr id="75" name="Text Box 19"/>
          <p:cNvSpPr txBox="1">
            <a:spLocks noChangeArrowheads="1"/>
          </p:cNvSpPr>
          <p:nvPr/>
        </p:nvSpPr>
        <p:spPr bwMode="auto">
          <a:xfrm>
            <a:off x="310873" y="3811518"/>
            <a:ext cx="4057529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NZ" sz="4000" b="1">
                <a:latin typeface="Verdana" charset="0"/>
              </a:rPr>
              <a:t>Brian Bartholmai, </a:t>
            </a:r>
            <a:r>
              <a:rPr lang="en-US" sz="4000" b="1">
                <a:latin typeface="Verdana" charset="0"/>
              </a:rPr>
              <a:t>Department of Radiology, Mayo Clinic, Minnesota, US</a:t>
            </a:r>
            <a:endParaRPr lang="en-NZ" sz="4000" b="1" dirty="0">
              <a:latin typeface="Verdana" charset="0"/>
            </a:endParaRPr>
          </a:p>
        </p:txBody>
      </p:sp>
      <p:sp>
        <p:nvSpPr>
          <p:cNvPr id="150" name="Rounded Rectangle 119"/>
          <p:cNvSpPr/>
          <p:nvPr/>
        </p:nvSpPr>
        <p:spPr bwMode="auto">
          <a:xfrm>
            <a:off x="19012662" y="15580717"/>
            <a:ext cx="24217737" cy="17017678"/>
          </a:xfrm>
          <a:prstGeom prst="roundRect">
            <a:avLst>
              <a:gd name="adj" fmla="val 9870"/>
            </a:avLst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1293327"/>
            <a:endParaRPr lang="en-NZ" sz="340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51" name="Snip Single Corner Rectangle 16"/>
          <p:cNvSpPr/>
          <p:nvPr/>
        </p:nvSpPr>
        <p:spPr>
          <a:xfrm flipH="1">
            <a:off x="18911776" y="15184175"/>
            <a:ext cx="24295574" cy="1153614"/>
          </a:xfrm>
          <a:prstGeom prst="rect">
            <a:avLst/>
          </a:prstGeom>
          <a:solidFill>
            <a:srgbClr val="1F497D"/>
          </a:solidFill>
          <a:ln w="76200" cap="flat" cmpd="sng" algn="ctr">
            <a:solidFill>
              <a:srgbClr val="1F497D"/>
            </a:solidFill>
            <a:prstDash val="solid"/>
          </a:ln>
          <a:effectLst/>
        </p:spPr>
        <p:txBody>
          <a:bodyPr rtlCol="0" anchor="ctr"/>
          <a:lstStyle/>
          <a:p>
            <a:pPr defTabSz="1293327">
              <a:defRPr/>
            </a:pPr>
            <a:r>
              <a:rPr lang="en-NZ" altLang="zh-CN" sz="6600" b="1" i="1">
                <a:solidFill>
                  <a:schemeClr val="bg1"/>
                </a:solidFill>
                <a:latin typeface="Calibri" pitchFamily="34" charset="0"/>
              </a:rPr>
              <a:t>Analysis 3                        P</a:t>
            </a:r>
            <a:r>
              <a:rPr lang="en-NZ" altLang="zh-CN" sz="4800" b="1" i="1">
                <a:solidFill>
                  <a:schemeClr val="bg1"/>
                </a:solidFill>
                <a:latin typeface="Calibri" pitchFamily="34" charset="0"/>
              </a:rPr>
              <a:t>atient-specific computational modelling of lung function</a:t>
            </a:r>
            <a:endParaRPr lang="en-NZ" sz="4800" b="1" dirty="0">
              <a:solidFill>
                <a:schemeClr val="bg1"/>
              </a:solidFill>
              <a:latin typeface="Calibri" pitchFamily="34" charset="0"/>
            </a:endParaRPr>
          </a:p>
        </p:txBody>
      </p:sp>
      <p:pic>
        <p:nvPicPr>
          <p:cNvPr id="155" name="图片 154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99" t="18947" r="29837" b="14995"/>
          <a:stretch/>
        </p:blipFill>
        <p:spPr>
          <a:xfrm>
            <a:off x="34205230" y="17209763"/>
            <a:ext cx="2971590" cy="2897300"/>
          </a:xfrm>
          <a:prstGeom prst="rect">
            <a:avLst/>
          </a:prstGeom>
        </p:spPr>
      </p:pic>
      <p:pic>
        <p:nvPicPr>
          <p:cNvPr id="156" name="图片 155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19" t="18755" r="31149" b="20212"/>
          <a:stretch/>
        </p:blipFill>
        <p:spPr>
          <a:xfrm>
            <a:off x="24637272" y="17276787"/>
            <a:ext cx="2856400" cy="2748611"/>
          </a:xfrm>
          <a:prstGeom prst="rect">
            <a:avLst/>
          </a:prstGeom>
        </p:spPr>
      </p:pic>
      <p:grpSp>
        <p:nvGrpSpPr>
          <p:cNvPr id="157" name="组合 156"/>
          <p:cNvGrpSpPr/>
          <p:nvPr/>
        </p:nvGrpSpPr>
        <p:grpSpPr>
          <a:xfrm>
            <a:off x="29126731" y="17234478"/>
            <a:ext cx="2973129" cy="2886536"/>
            <a:chOff x="6387511" y="23582037"/>
            <a:chExt cx="5097068" cy="4893733"/>
          </a:xfrm>
        </p:grpSpPr>
        <p:pic>
          <p:nvPicPr>
            <p:cNvPr id="158" name="图片 157"/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473" t="14580" r="37398" b="12586"/>
            <a:stretch/>
          </p:blipFill>
          <p:spPr>
            <a:xfrm>
              <a:off x="6387511" y="23582037"/>
              <a:ext cx="2718181" cy="4803361"/>
            </a:xfrm>
            <a:prstGeom prst="rect">
              <a:avLst/>
            </a:prstGeom>
          </p:spPr>
        </p:pic>
        <p:pic>
          <p:nvPicPr>
            <p:cNvPr id="159" name="图片 158"/>
            <p:cNvPicPr>
              <a:picLocks noChangeAspect="1"/>
            </p:cNvPicPr>
            <p:nvPr/>
          </p:nvPicPr>
          <p:blipFill rotWithShape="1"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440" t="13865" r="37770" b="10477"/>
            <a:stretch/>
          </p:blipFill>
          <p:spPr>
            <a:xfrm>
              <a:off x="8796131" y="23672409"/>
              <a:ext cx="2688448" cy="4803361"/>
            </a:xfrm>
            <a:prstGeom prst="rect">
              <a:avLst/>
            </a:prstGeom>
          </p:spPr>
        </p:pic>
      </p:grpSp>
      <p:sp>
        <p:nvSpPr>
          <p:cNvPr id="161" name="AutoShape 4"/>
          <p:cNvSpPr>
            <a:spLocks noChangeArrowheads="1"/>
          </p:cNvSpPr>
          <p:nvPr/>
        </p:nvSpPr>
        <p:spPr bwMode="auto">
          <a:xfrm>
            <a:off x="24488284" y="20248767"/>
            <a:ext cx="3062613" cy="550745"/>
          </a:xfrm>
          <a:prstGeom prst="roundRect">
            <a:avLst>
              <a:gd name="adj" fmla="val 10000"/>
            </a:avLst>
          </a:prstGeom>
          <a:solidFill>
            <a:schemeClr val="tx2">
              <a:lumMod val="20000"/>
              <a:lumOff val="80000"/>
              <a:alpha val="61000"/>
            </a:schemeClr>
          </a:solidFill>
          <a:ln w="12700">
            <a:solidFill>
              <a:schemeClr val="tx2">
                <a:lumMod val="20000"/>
                <a:lumOff val="80000"/>
              </a:schemeClr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200">
                <a:latin typeface="Calibri" pitchFamily="34" charset="0"/>
                <a:ea typeface="ＭＳ Ｐゴシック" charset="-128"/>
              </a:rPr>
              <a:t>Tree generation</a:t>
            </a:r>
            <a:endParaRPr lang="zh-CN" altLang="en-US" sz="3200">
              <a:latin typeface="Calibri" pitchFamily="34" charset="0"/>
              <a:ea typeface="ＭＳ Ｐゴシック" charset="-128"/>
            </a:endParaRPr>
          </a:p>
        </p:txBody>
      </p:sp>
      <p:sp>
        <p:nvSpPr>
          <p:cNvPr id="162" name="右箭头 161"/>
          <p:cNvSpPr/>
          <p:nvPr/>
        </p:nvSpPr>
        <p:spPr bwMode="auto">
          <a:xfrm>
            <a:off x="27807236" y="18401356"/>
            <a:ext cx="1083799" cy="679916"/>
          </a:xfrm>
          <a:prstGeom prst="rightArrow">
            <a:avLst/>
          </a:prstGeom>
          <a:solidFill>
            <a:schemeClr val="accent1">
              <a:alpha val="61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64" name="AutoShape 4"/>
          <p:cNvSpPr>
            <a:spLocks noChangeArrowheads="1"/>
          </p:cNvSpPr>
          <p:nvPr/>
        </p:nvSpPr>
        <p:spPr bwMode="auto">
          <a:xfrm>
            <a:off x="28932925" y="20290053"/>
            <a:ext cx="3360742" cy="535763"/>
          </a:xfrm>
          <a:prstGeom prst="roundRect">
            <a:avLst>
              <a:gd name="adj" fmla="val 10000"/>
            </a:avLst>
          </a:prstGeom>
          <a:solidFill>
            <a:schemeClr val="tx2">
              <a:lumMod val="20000"/>
              <a:lumOff val="80000"/>
              <a:alpha val="61000"/>
            </a:schemeClr>
          </a:solidFill>
          <a:ln w="12700">
            <a:solidFill>
              <a:schemeClr val="tx2">
                <a:lumMod val="20000"/>
                <a:lumOff val="80000"/>
              </a:schemeClr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200">
                <a:latin typeface="Calibri" pitchFamily="34" charset="0"/>
                <a:ea typeface="ＭＳ Ｐゴシック" charset="-128"/>
              </a:rPr>
              <a:t>Tree mapping</a:t>
            </a:r>
            <a:endParaRPr lang="zh-CN" altLang="en-US" sz="3200">
              <a:latin typeface="Calibri" pitchFamily="34" charset="0"/>
              <a:ea typeface="ＭＳ Ｐゴシック" charset="-128"/>
            </a:endParaRPr>
          </a:p>
        </p:txBody>
      </p:sp>
      <p:sp>
        <p:nvSpPr>
          <p:cNvPr id="165" name="AutoShape 4"/>
          <p:cNvSpPr>
            <a:spLocks noChangeArrowheads="1"/>
          </p:cNvSpPr>
          <p:nvPr/>
        </p:nvSpPr>
        <p:spPr bwMode="auto">
          <a:xfrm>
            <a:off x="33840367" y="20296135"/>
            <a:ext cx="4206272" cy="657649"/>
          </a:xfrm>
          <a:prstGeom prst="roundRect">
            <a:avLst>
              <a:gd name="adj" fmla="val 10000"/>
            </a:avLst>
          </a:prstGeom>
          <a:solidFill>
            <a:schemeClr val="tx2">
              <a:lumMod val="20000"/>
              <a:lumOff val="80000"/>
              <a:alpha val="61000"/>
            </a:schemeClr>
          </a:solidFill>
          <a:ln w="12700">
            <a:solidFill>
              <a:schemeClr val="tx2">
                <a:lumMod val="20000"/>
                <a:lumOff val="80000"/>
              </a:schemeClr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200">
                <a:latin typeface="Calibri" pitchFamily="34" charset="0"/>
                <a:ea typeface="ＭＳ Ｐゴシック" charset="-128"/>
              </a:rPr>
              <a:t>Tree disease labelling</a:t>
            </a:r>
            <a:endParaRPr lang="zh-CN" altLang="en-US" sz="3200">
              <a:latin typeface="Calibri" pitchFamily="34" charset="0"/>
              <a:ea typeface="ＭＳ Ｐゴシック" charset="-128"/>
            </a:endParaRPr>
          </a:p>
        </p:txBody>
      </p:sp>
      <p:sp>
        <p:nvSpPr>
          <p:cNvPr id="166" name="TextBox 1059"/>
          <p:cNvSpPr txBox="1"/>
          <p:nvPr/>
        </p:nvSpPr>
        <p:spPr>
          <a:xfrm>
            <a:off x="33883439" y="26028682"/>
            <a:ext cx="8955474" cy="4562578"/>
          </a:xfrm>
          <a:prstGeom prst="rect">
            <a:avLst/>
          </a:prstGeom>
          <a:noFill/>
        </p:spPr>
        <p:txBody>
          <a:bodyPr wrap="square" lIns="129333" tIns="64666" rIns="129333" bIns="64666" rtlCol="0">
            <a:spAutoFit/>
          </a:bodyPr>
          <a:lstStyle/>
          <a:p>
            <a:pPr marL="571500" indent="-571500" algn="just">
              <a:buFont typeface="Wingdings" panose="05000000000000000000" pitchFamily="2" charset="2"/>
              <a:buChar char="Ø"/>
            </a:pPr>
            <a:r>
              <a:rPr lang="en-NZ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We </a:t>
            </a:r>
            <a:r>
              <a:rPr lang="en-NZ" sz="3200" b="1" dirty="0">
                <a:solidFill>
                  <a:srgbClr val="FF0000"/>
                </a:solidFill>
                <a:latin typeface="Calibri" pitchFamily="34" charset="0"/>
                <a:ea typeface="Verdana" pitchFamily="34" charset="0"/>
                <a:cs typeface="Verdana" pitchFamily="34" charset="0"/>
              </a:rPr>
              <a:t>classified the pulmonary parenchyma </a:t>
            </a:r>
            <a:r>
              <a:rPr lang="en-NZ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representing IPF features</a:t>
            </a:r>
            <a:r>
              <a:rPr lang="en-US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NZ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and performed </a:t>
            </a:r>
            <a:r>
              <a:rPr lang="en-NZ" sz="3200" b="1" dirty="0">
                <a:solidFill>
                  <a:srgbClr val="FF0000"/>
                </a:solidFill>
                <a:latin typeface="Calibri" pitchFamily="34" charset="0"/>
                <a:ea typeface="Verdana" pitchFamily="34" charset="0"/>
                <a:cs typeface="Verdana" pitchFamily="34" charset="0"/>
              </a:rPr>
              <a:t>quantitative analysis </a:t>
            </a:r>
            <a:r>
              <a:rPr lang="en-NZ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of IPF lungs.</a:t>
            </a:r>
          </a:p>
          <a:p>
            <a:pPr marL="571500" indent="-571500" algn="just">
              <a:buFont typeface="Wingdings" panose="05000000000000000000" pitchFamily="2" charset="2"/>
              <a:buChar char="Ø"/>
            </a:pPr>
            <a:r>
              <a:rPr lang="en-NZ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Quantitative analysis combined </a:t>
            </a:r>
            <a:r>
              <a:rPr lang="en-NZ" sz="3200">
                <a:latin typeface="Calibri" pitchFamily="34" charset="0"/>
                <a:ea typeface="Verdana" pitchFamily="34" charset="0"/>
                <a:cs typeface="Verdana" pitchFamily="34" charset="0"/>
              </a:rPr>
              <a:t>with </a:t>
            </a:r>
            <a:r>
              <a:rPr lang="en-NZ" sz="3200" b="1" smtClean="0">
                <a:solidFill>
                  <a:srgbClr val="FF0000"/>
                </a:solidFill>
                <a:latin typeface="Calibri" pitchFamily="34" charset="0"/>
                <a:ea typeface="Verdana" pitchFamily="34" charset="0"/>
                <a:cs typeface="Verdana" pitchFamily="34" charset="0"/>
              </a:rPr>
              <a:t>PFTs</a:t>
            </a:r>
            <a:r>
              <a:rPr lang="en-NZ" sz="3200" smtClean="0">
                <a:latin typeface="Calibri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NZ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were used to drive a </a:t>
            </a:r>
            <a:r>
              <a:rPr lang="en-NZ" sz="3200" b="1" dirty="0">
                <a:solidFill>
                  <a:srgbClr val="FF0000"/>
                </a:solidFill>
                <a:latin typeface="Calibri" pitchFamily="34" charset="0"/>
                <a:ea typeface="Verdana" pitchFamily="34" charset="0"/>
                <a:cs typeface="Verdana" pitchFamily="34" charset="0"/>
              </a:rPr>
              <a:t>patient-specific computational modelling of </a:t>
            </a:r>
            <a:r>
              <a:rPr lang="en-NZ" sz="3200" b="1">
                <a:solidFill>
                  <a:srgbClr val="FF0000"/>
                </a:solidFill>
                <a:latin typeface="Calibri" pitchFamily="34" charset="0"/>
                <a:ea typeface="Verdana" pitchFamily="34" charset="0"/>
                <a:cs typeface="Verdana" pitchFamily="34" charset="0"/>
              </a:rPr>
              <a:t>lung </a:t>
            </a:r>
            <a:r>
              <a:rPr lang="en-NZ" sz="3200" b="1" smtClean="0">
                <a:solidFill>
                  <a:srgbClr val="FF0000"/>
                </a:solidFill>
                <a:latin typeface="Calibri" pitchFamily="34" charset="0"/>
                <a:ea typeface="Verdana" pitchFamily="34" charset="0"/>
                <a:cs typeface="Verdana" pitchFamily="34" charset="0"/>
              </a:rPr>
              <a:t>function</a:t>
            </a:r>
            <a:r>
              <a:rPr lang="en-NZ" sz="3200">
                <a:latin typeface="Calibri" pitchFamily="34" charset="0"/>
                <a:ea typeface="Verdana" pitchFamily="34" charset="0"/>
                <a:cs typeface="Verdana" pitchFamily="34" charset="0"/>
              </a:rPr>
              <a:t>.</a:t>
            </a:r>
            <a:r>
              <a:rPr lang="en-NZ" sz="3200" smtClean="0">
                <a:latin typeface="Calibri" pitchFamily="34" charset="0"/>
                <a:ea typeface="Verdana" pitchFamily="34" charset="0"/>
                <a:cs typeface="Verdana" pitchFamily="34" charset="0"/>
              </a:rPr>
              <a:t> </a:t>
            </a:r>
          </a:p>
          <a:p>
            <a:pPr marL="571500" indent="-571500" algn="just">
              <a:buFont typeface="Wingdings" panose="05000000000000000000" pitchFamily="2" charset="2"/>
              <a:buChar char="Ø"/>
            </a:pPr>
            <a:r>
              <a:rPr lang="en-NZ" sz="3200" smtClean="0">
                <a:latin typeface="Calibri" pitchFamily="34" charset="0"/>
                <a:ea typeface="Verdana" pitchFamily="34" charset="0"/>
                <a:cs typeface="Verdana" pitchFamily="34" charset="0"/>
              </a:rPr>
              <a:t>A future work is to  </a:t>
            </a:r>
            <a:r>
              <a:rPr lang="en-NZ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explore the relationship between </a:t>
            </a:r>
            <a:r>
              <a:rPr lang="en-NZ" sz="3200" b="1" dirty="0">
                <a:solidFill>
                  <a:srgbClr val="FF0000"/>
                </a:solidFill>
                <a:latin typeface="Calibri" pitchFamily="34" charset="0"/>
                <a:ea typeface="Verdana" pitchFamily="34" charset="0"/>
                <a:cs typeface="Verdana" pitchFamily="34" charset="0"/>
              </a:rPr>
              <a:t>V/Q mismatching and disease distribution</a:t>
            </a:r>
          </a:p>
        </p:txBody>
      </p:sp>
      <p:sp>
        <p:nvSpPr>
          <p:cNvPr id="167" name="TextBox 72"/>
          <p:cNvSpPr txBox="1"/>
          <p:nvPr/>
        </p:nvSpPr>
        <p:spPr>
          <a:xfrm>
            <a:off x="34299799" y="30535544"/>
            <a:ext cx="828885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563"/>
              </a:spcBef>
              <a:spcAft>
                <a:spcPts val="1700"/>
              </a:spcAft>
            </a:pPr>
            <a:r>
              <a:rPr lang="en-US" altLang="zh-CN" sz="3200" b="1" dirty="0">
                <a:latin typeface="Calibri" pitchFamily="34" charset="0"/>
                <a:ea typeface="Verdana" pitchFamily="34" charset="0"/>
                <a:cs typeface="Verdana" pitchFamily="34" charset="0"/>
              </a:rPr>
              <a:t>Acknowledgements – </a:t>
            </a:r>
            <a:r>
              <a:rPr lang="en-US" altLang="zh-CN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Clinical data for this study was provided by </a:t>
            </a:r>
            <a:r>
              <a:rPr lang="en-US" altLang="zh-CN" sz="3200" dirty="0" err="1">
                <a:latin typeface="Calibri" pitchFamily="34" charset="0"/>
                <a:ea typeface="Verdana" pitchFamily="34" charset="0"/>
                <a:cs typeface="Verdana" pitchFamily="34" charset="0"/>
              </a:rPr>
              <a:t>Drs</a:t>
            </a:r>
            <a:r>
              <a:rPr lang="en-US" altLang="zh-CN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 ML </a:t>
            </a:r>
            <a:r>
              <a:rPr lang="en-US" altLang="zh-CN" sz="3200" dirty="0" err="1">
                <a:latin typeface="Calibri" pitchFamily="34" charset="0"/>
                <a:ea typeface="Verdana" pitchFamily="34" charset="0"/>
                <a:cs typeface="Verdana" pitchFamily="34" charset="0"/>
              </a:rPr>
              <a:t>Wilsher</a:t>
            </a:r>
            <a:r>
              <a:rPr lang="en-US" altLang="zh-CN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 and DG Milne, Auckland </a:t>
            </a:r>
            <a:r>
              <a:rPr lang="en-US" altLang="zh-CN" sz="3200">
                <a:latin typeface="Calibri" pitchFamily="34" charset="0"/>
                <a:ea typeface="Verdana" pitchFamily="34" charset="0"/>
                <a:cs typeface="Verdana" pitchFamily="34" charset="0"/>
              </a:rPr>
              <a:t>City Hospital</a:t>
            </a:r>
            <a:r>
              <a:rPr lang="en-US" altLang="zh-CN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; CALIPER analysis was conducted by </a:t>
            </a:r>
            <a:r>
              <a:rPr lang="en-US" altLang="zh-CN" sz="3200" dirty="0" err="1">
                <a:latin typeface="Calibri" pitchFamily="34" charset="0"/>
                <a:ea typeface="Verdana" pitchFamily="34" charset="0"/>
                <a:cs typeface="Verdana" pitchFamily="34" charset="0"/>
              </a:rPr>
              <a:t>Dr</a:t>
            </a:r>
            <a:r>
              <a:rPr lang="en-US" altLang="zh-CN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 B </a:t>
            </a:r>
            <a:r>
              <a:rPr lang="en-US" altLang="zh-CN" sz="3200" dirty="0" err="1">
                <a:latin typeface="Calibri" pitchFamily="34" charset="0"/>
                <a:ea typeface="Verdana" pitchFamily="34" charset="0"/>
                <a:cs typeface="Verdana" pitchFamily="34" charset="0"/>
              </a:rPr>
              <a:t>Bartholmai</a:t>
            </a:r>
            <a:r>
              <a:rPr lang="en-US" altLang="zh-CN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, The Mayo Clinic. </a:t>
            </a:r>
            <a:endParaRPr lang="en-GB" altLang="zh-CN" sz="3200" dirty="0">
              <a:latin typeface="Calibri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76" name="Snip Single Corner Rectangle 16"/>
          <p:cNvSpPr/>
          <p:nvPr/>
        </p:nvSpPr>
        <p:spPr>
          <a:xfrm flipH="1">
            <a:off x="33883439" y="24882247"/>
            <a:ext cx="9346961" cy="1017710"/>
          </a:xfrm>
          <a:prstGeom prst="rect">
            <a:avLst/>
          </a:prstGeom>
          <a:solidFill>
            <a:srgbClr val="1F497D"/>
          </a:solidFill>
          <a:ln w="76200" cap="flat" cmpd="sng" algn="ctr">
            <a:solidFill>
              <a:srgbClr val="1F497D"/>
            </a:solidFill>
            <a:prstDash val="solid"/>
          </a:ln>
          <a:effectLst/>
        </p:spPr>
        <p:txBody>
          <a:bodyPr rtlCol="0" anchor="ctr"/>
          <a:lstStyle/>
          <a:p>
            <a:pPr algn="ctr" defTabSz="1293327">
              <a:defRPr/>
            </a:pPr>
            <a:r>
              <a:rPr lang="en-NZ" altLang="zh-CN" sz="5400" b="1" dirty="0">
                <a:solidFill>
                  <a:schemeClr val="bg1"/>
                </a:solidFill>
                <a:latin typeface="Calibri" pitchFamily="34" charset="0"/>
              </a:rPr>
              <a:t>Summary</a:t>
            </a:r>
            <a:endParaRPr lang="en-NZ" sz="4000" b="1" dirty="0">
              <a:solidFill>
                <a:schemeClr val="bg1"/>
              </a:solidFill>
              <a:latin typeface="Calibri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 bwMode="auto">
          <a:xfrm flipH="1">
            <a:off x="33750817" y="25850081"/>
            <a:ext cx="161196" cy="6472088"/>
          </a:xfrm>
          <a:prstGeom prst="line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77" name="图片 176"/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76" t="16124" r="29837" b="20076"/>
          <a:stretch/>
        </p:blipFill>
        <p:spPr>
          <a:xfrm>
            <a:off x="38400222" y="17152982"/>
            <a:ext cx="3359455" cy="3061439"/>
          </a:xfrm>
          <a:prstGeom prst="rect">
            <a:avLst/>
          </a:prstGeom>
        </p:spPr>
      </p:pic>
      <p:sp>
        <p:nvSpPr>
          <p:cNvPr id="178" name="AutoShape 4"/>
          <p:cNvSpPr>
            <a:spLocks noChangeArrowheads="1"/>
          </p:cNvSpPr>
          <p:nvPr/>
        </p:nvSpPr>
        <p:spPr bwMode="auto">
          <a:xfrm>
            <a:off x="39153277" y="20309607"/>
            <a:ext cx="2660431" cy="517077"/>
          </a:xfrm>
          <a:prstGeom prst="roundRect">
            <a:avLst>
              <a:gd name="adj" fmla="val 10000"/>
            </a:avLst>
          </a:prstGeom>
          <a:solidFill>
            <a:schemeClr val="tx2">
              <a:lumMod val="20000"/>
              <a:lumOff val="80000"/>
              <a:alpha val="61000"/>
            </a:schemeClr>
          </a:solidFill>
          <a:ln w="12700">
            <a:solidFill>
              <a:schemeClr val="tx2">
                <a:lumMod val="20000"/>
                <a:lumOff val="80000"/>
              </a:schemeClr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200">
                <a:latin typeface="Calibri" pitchFamily="34" charset="0"/>
                <a:ea typeface="ＭＳ Ｐゴシック" charset="-128"/>
              </a:rPr>
              <a:t>Tree scaling</a:t>
            </a:r>
            <a:endParaRPr lang="zh-CN" altLang="en-US" sz="3200">
              <a:latin typeface="Calibri" pitchFamily="34" charset="0"/>
              <a:ea typeface="ＭＳ Ｐゴシック" charset="-128"/>
            </a:endParaRPr>
          </a:p>
        </p:txBody>
      </p:sp>
      <p:pic>
        <p:nvPicPr>
          <p:cNvPr id="182" name="图片 2">
            <a:extLst>
              <a:ext uri="{FF2B5EF4-FFF2-40B4-BE49-F238E27FC236}">
                <a16:creationId xmlns:a16="http://schemas.microsoft.com/office/drawing/2014/main" xmlns="" id="{57082BF6-D81F-CA40-BB13-356561F97B74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26" t="21506" r="30701" b="21999"/>
          <a:stretch>
            <a:fillRect/>
          </a:stretch>
        </p:blipFill>
        <p:spPr bwMode="auto">
          <a:xfrm>
            <a:off x="19634670" y="27726895"/>
            <a:ext cx="3428238" cy="28772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3" name="图片 5">
            <a:extLst>
              <a:ext uri="{FF2B5EF4-FFF2-40B4-BE49-F238E27FC236}">
                <a16:creationId xmlns:a16="http://schemas.microsoft.com/office/drawing/2014/main" xmlns="" id="{3C09A275-E988-1C4C-8645-2D5242ABC54D}"/>
              </a:ext>
            </a:extLst>
          </p:cNvPr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6" t="2388" r="6758"/>
          <a:stretch>
            <a:fillRect/>
          </a:stretch>
        </p:blipFill>
        <p:spPr bwMode="auto">
          <a:xfrm>
            <a:off x="23833079" y="27434438"/>
            <a:ext cx="4551255" cy="3347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" name="图片 4">
            <a:extLst>
              <a:ext uri="{FF2B5EF4-FFF2-40B4-BE49-F238E27FC236}">
                <a16:creationId xmlns:a16="http://schemas.microsoft.com/office/drawing/2014/main" xmlns="" id="{7EBFF100-711A-F34A-BC56-1A7B4DFA6F51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8" t="1097" r="7475" b="-261"/>
          <a:stretch>
            <a:fillRect/>
          </a:stretch>
        </p:blipFill>
        <p:spPr bwMode="auto">
          <a:xfrm>
            <a:off x="28641775" y="27389718"/>
            <a:ext cx="4164076" cy="3278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矩形 9"/>
          <p:cNvSpPr/>
          <p:nvPr/>
        </p:nvSpPr>
        <p:spPr bwMode="auto">
          <a:xfrm>
            <a:off x="23669919" y="16554866"/>
            <a:ext cx="19118262" cy="4557698"/>
          </a:xfrm>
          <a:prstGeom prst="rect">
            <a:avLst/>
          </a:prstGeom>
          <a:noFill/>
          <a:ln w="88900" cap="flat" cmpd="sng" algn="ctr">
            <a:solidFill>
              <a:schemeClr val="accent5">
                <a:lumMod val="75000"/>
                <a:alpha val="79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3874355" y="16616517"/>
            <a:ext cx="123431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02060"/>
                </a:solidFill>
                <a:latin typeface="Calibri" pitchFamily="34" charset="0"/>
                <a:ea typeface="Verdana" pitchFamily="34" charset="0"/>
                <a:cs typeface="Verdana" pitchFamily="34" charset="0"/>
              </a:rPr>
              <a:t>Step1:  Airway and vessel tree generation with disease labeling</a:t>
            </a:r>
            <a:endParaRPr lang="zh-CN" altLang="en-US" sz="3600" b="1">
              <a:solidFill>
                <a:srgbClr val="002060"/>
              </a:solidFill>
              <a:latin typeface="Calibri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85" name="矩形 184"/>
          <p:cNvSpPr/>
          <p:nvPr/>
        </p:nvSpPr>
        <p:spPr bwMode="auto">
          <a:xfrm>
            <a:off x="19421231" y="26737358"/>
            <a:ext cx="14108397" cy="5123903"/>
          </a:xfrm>
          <a:prstGeom prst="rect">
            <a:avLst/>
          </a:prstGeom>
          <a:noFill/>
          <a:ln w="88900" cap="flat" cmpd="sng" algn="ctr">
            <a:solidFill>
              <a:schemeClr val="accent5">
                <a:lumMod val="75000"/>
                <a:alpha val="79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9633989" y="26811586"/>
            <a:ext cx="9464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NZ"/>
            </a:defPPr>
            <a:lvl1pPr>
              <a:defRPr sz="3600" b="1">
                <a:solidFill>
                  <a:srgbClr val="002060"/>
                </a:solidFill>
                <a:latin typeface="Calibri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altLang="zh-CN"/>
              <a:t>Step 3: V/Q distribution (gas transfer modeling)</a:t>
            </a:r>
            <a:endParaRPr lang="zh-CN" altLang="en-US"/>
          </a:p>
        </p:txBody>
      </p:sp>
      <p:pic>
        <p:nvPicPr>
          <p:cNvPr id="188" name="图片 2">
            <a:extLst>
              <a:ext uri="{FF2B5EF4-FFF2-40B4-BE49-F238E27FC236}">
                <a16:creationId xmlns:a16="http://schemas.microsoft.com/office/drawing/2014/main" xmlns="" id="{F5317B1F-31C1-ED4B-8B15-800DC9D12B9F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00" t="25787" r="31100" b="23097"/>
          <a:stretch>
            <a:fillRect/>
          </a:stretch>
        </p:blipFill>
        <p:spPr bwMode="auto">
          <a:xfrm>
            <a:off x="19892226" y="22367181"/>
            <a:ext cx="3321996" cy="2629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5" name="矩形 194"/>
          <p:cNvSpPr/>
          <p:nvPr/>
        </p:nvSpPr>
        <p:spPr bwMode="auto">
          <a:xfrm>
            <a:off x="19412613" y="21403168"/>
            <a:ext cx="14108397" cy="5051048"/>
          </a:xfrm>
          <a:prstGeom prst="rect">
            <a:avLst/>
          </a:prstGeom>
          <a:noFill/>
          <a:ln w="88900" cap="flat" cmpd="sng" algn="ctr">
            <a:solidFill>
              <a:schemeClr val="accent5">
                <a:lumMod val="75000"/>
                <a:alpha val="79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96" name="右箭头 195"/>
          <p:cNvSpPr/>
          <p:nvPr/>
        </p:nvSpPr>
        <p:spPr bwMode="auto">
          <a:xfrm>
            <a:off x="32512773" y="18431635"/>
            <a:ext cx="1083799" cy="679916"/>
          </a:xfrm>
          <a:prstGeom prst="rightArrow">
            <a:avLst/>
          </a:prstGeom>
          <a:solidFill>
            <a:schemeClr val="accent1">
              <a:alpha val="61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97" name="右箭头 196"/>
          <p:cNvSpPr/>
          <p:nvPr/>
        </p:nvSpPr>
        <p:spPr bwMode="auto">
          <a:xfrm>
            <a:off x="37282646" y="18364440"/>
            <a:ext cx="1083799" cy="679916"/>
          </a:xfrm>
          <a:prstGeom prst="rightArrow">
            <a:avLst/>
          </a:prstGeom>
          <a:solidFill>
            <a:schemeClr val="accent1">
              <a:alpha val="61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9541812" y="17221173"/>
            <a:ext cx="37915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u="sng" dirty="0">
                <a:latin typeface="Calibri" pitchFamily="34" charset="0"/>
              </a:rPr>
              <a:t>PFT results</a:t>
            </a:r>
            <a:r>
              <a:rPr lang="en-US" altLang="zh-CN" sz="3600" dirty="0">
                <a:latin typeface="Calibri" pitchFamily="34" charset="0"/>
                <a:ea typeface="Verdana" pitchFamily="34" charset="0"/>
                <a:cs typeface="Verdana" pitchFamily="34" charset="0"/>
              </a:rPr>
              <a:t>: FRC, TLC, DLCO, FEV1.</a:t>
            </a:r>
          </a:p>
        </p:txBody>
      </p:sp>
      <p:sp>
        <p:nvSpPr>
          <p:cNvPr id="198" name="文本框 197"/>
          <p:cNvSpPr txBox="1"/>
          <p:nvPr/>
        </p:nvSpPr>
        <p:spPr>
          <a:xfrm>
            <a:off x="19825991" y="21530702"/>
            <a:ext cx="10286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NZ"/>
            </a:defPPr>
            <a:lvl1pPr>
              <a:defRPr sz="3600" b="1">
                <a:solidFill>
                  <a:srgbClr val="002060"/>
                </a:solidFill>
                <a:latin typeface="Calibri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altLang="zh-CN"/>
              <a:t>Step 2:  Ventialtion and perfusion simulation</a:t>
            </a:r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55" t="21339" r="29729" b="21636"/>
          <a:stretch/>
        </p:blipFill>
        <p:spPr>
          <a:xfrm>
            <a:off x="29271896" y="22246512"/>
            <a:ext cx="3450150" cy="2787721"/>
          </a:xfrm>
          <a:prstGeom prst="rect">
            <a:avLst/>
          </a:prstGeom>
        </p:spPr>
      </p:pic>
      <p:pic>
        <p:nvPicPr>
          <p:cNvPr id="199" name="图片 4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" b="-110"/>
          <a:stretch/>
        </p:blipFill>
        <p:spPr bwMode="auto">
          <a:xfrm>
            <a:off x="6130190" y="21695771"/>
            <a:ext cx="5452336" cy="4608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0" name="图片 3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1" t="630" r="6627" b="1699"/>
          <a:stretch/>
        </p:blipFill>
        <p:spPr bwMode="auto">
          <a:xfrm>
            <a:off x="11808482" y="21695770"/>
            <a:ext cx="5616624" cy="47396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矩形 22"/>
          <p:cNvSpPr/>
          <p:nvPr/>
        </p:nvSpPr>
        <p:spPr>
          <a:xfrm>
            <a:off x="6271895" y="26534252"/>
            <a:ext cx="585166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latin typeface="Calibri" pitchFamily="34" charset="0"/>
                <a:ea typeface="Verdana" pitchFamily="34" charset="0"/>
                <a:cs typeface="Verdana" pitchFamily="34" charset="0"/>
              </a:rPr>
              <a:t>The percentage of ground-glass decreases gradually with increasing lung height in the cranial-caudal axis. In contrast, the percentage of emphysema increases with lung height. </a:t>
            </a:r>
            <a:endParaRPr lang="zh-CN" altLang="en-US" sz="3600" dirty="0">
              <a:latin typeface="Calibri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39" name="文本框 138"/>
          <p:cNvSpPr txBox="1"/>
          <p:nvPr/>
        </p:nvSpPr>
        <p:spPr>
          <a:xfrm>
            <a:off x="22665615" y="14133366"/>
            <a:ext cx="2375788" cy="497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NZ"/>
            </a:defPPr>
            <a:lvl1pPr>
              <a:defRPr sz="2800"/>
            </a:lvl1pPr>
          </a:lstStyle>
          <a:p>
            <a:r>
              <a:rPr lang="en-US" altLang="zh-CN"/>
              <a:t>Mode1  -2 </a:t>
            </a:r>
            <a:r>
              <a:rPr lang="en-US" altLang="zh-CN">
                <a:solidFill>
                  <a:srgbClr val="FF0000"/>
                </a:solidFill>
              </a:rPr>
              <a:t>SD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43" name="文本框 142"/>
          <p:cNvSpPr txBox="1"/>
          <p:nvPr/>
        </p:nvSpPr>
        <p:spPr>
          <a:xfrm>
            <a:off x="28288039" y="14133366"/>
            <a:ext cx="2488758" cy="497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NZ"/>
            </a:defPPr>
            <a:lvl1pPr>
              <a:defRPr sz="2800"/>
            </a:lvl1pPr>
          </a:lstStyle>
          <a:p>
            <a:r>
              <a:rPr lang="en-US" altLang="zh-CN"/>
              <a:t>Mode1  1 </a:t>
            </a:r>
            <a:r>
              <a:rPr lang="en-US" altLang="zh-CN">
                <a:solidFill>
                  <a:srgbClr val="FF0000"/>
                </a:solidFill>
              </a:rPr>
              <a:t>SD</a:t>
            </a:r>
            <a:endParaRPr lang="zh-CN" altLang="en-US">
              <a:solidFill>
                <a:srgbClr val="FF0000"/>
              </a:solidFill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9297075" y="11775995"/>
            <a:ext cx="14964427" cy="2854055"/>
            <a:chOff x="19297075" y="11775995"/>
            <a:chExt cx="14734171" cy="2854055"/>
          </a:xfrm>
        </p:grpSpPr>
        <p:pic>
          <p:nvPicPr>
            <p:cNvPr id="136" name="图片 135"/>
            <p:cNvPicPr>
              <a:picLocks noChangeAspect="1"/>
            </p:cNvPicPr>
            <p:nvPr/>
          </p:nvPicPr>
          <p:blipFill rotWithShape="1">
            <a:blip r:embed="rId2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675" t="20506" r="31888" b="22058"/>
            <a:stretch/>
          </p:blipFill>
          <p:spPr>
            <a:xfrm>
              <a:off x="19297075" y="11850488"/>
              <a:ext cx="2759459" cy="2281852"/>
            </a:xfrm>
            <a:prstGeom prst="rect">
              <a:avLst/>
            </a:prstGeom>
          </p:spPr>
        </p:pic>
        <p:sp>
          <p:nvSpPr>
            <p:cNvPr id="137" name="文本框 136"/>
            <p:cNvSpPr txBox="1"/>
            <p:nvPr/>
          </p:nvSpPr>
          <p:spPr>
            <a:xfrm>
              <a:off x="19556948" y="14104918"/>
              <a:ext cx="2412465" cy="497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/>
                <a:t>Mode1  </a:t>
              </a:r>
              <a:r>
                <a:rPr lang="en-US" altLang="zh-CN" sz="2800">
                  <a:solidFill>
                    <a:srgbClr val="FF0000"/>
                  </a:solidFill>
                </a:rPr>
                <a:t>-3 SD</a:t>
              </a:r>
              <a:endParaRPr lang="zh-CN" altLang="en-US" sz="2800">
                <a:solidFill>
                  <a:srgbClr val="FF0000"/>
                </a:solidFill>
              </a:endParaRPr>
            </a:p>
          </p:txBody>
        </p:sp>
        <p:pic>
          <p:nvPicPr>
            <p:cNvPr id="138" name="图片 137"/>
            <p:cNvPicPr>
              <a:picLocks noChangeAspect="1"/>
            </p:cNvPicPr>
            <p:nvPr/>
          </p:nvPicPr>
          <p:blipFill rotWithShape="1">
            <a:blip r:embed="rId2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675" t="18954" r="31888" b="20505"/>
            <a:stretch/>
          </p:blipFill>
          <p:spPr>
            <a:xfrm>
              <a:off x="22408148" y="11775995"/>
              <a:ext cx="2782101" cy="2424931"/>
            </a:xfrm>
            <a:prstGeom prst="rect">
              <a:avLst/>
            </a:prstGeom>
          </p:spPr>
        </p:pic>
        <p:pic>
          <p:nvPicPr>
            <p:cNvPr id="140" name="图片 139"/>
            <p:cNvPicPr>
              <a:picLocks noChangeAspect="1"/>
            </p:cNvPicPr>
            <p:nvPr/>
          </p:nvPicPr>
          <p:blipFill rotWithShape="1">
            <a:blip r:embed="rId2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447" t="17147" r="32727" b="19766"/>
            <a:stretch/>
          </p:blipFill>
          <p:spPr>
            <a:xfrm>
              <a:off x="25447194" y="11777194"/>
              <a:ext cx="2465448" cy="2417415"/>
            </a:xfrm>
            <a:prstGeom prst="rect">
              <a:avLst/>
            </a:prstGeom>
          </p:spPr>
        </p:pic>
        <p:pic>
          <p:nvPicPr>
            <p:cNvPr id="141" name="图片 140"/>
            <p:cNvPicPr>
              <a:picLocks noChangeAspect="1"/>
            </p:cNvPicPr>
            <p:nvPr/>
          </p:nvPicPr>
          <p:blipFill rotWithShape="1">
            <a:blip r:embed="rId2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038" t="15849" r="34091" b="19764"/>
            <a:stretch/>
          </p:blipFill>
          <p:spPr>
            <a:xfrm>
              <a:off x="28301321" y="11877307"/>
              <a:ext cx="2055275" cy="2186957"/>
            </a:xfrm>
            <a:prstGeom prst="rect">
              <a:avLst/>
            </a:prstGeom>
          </p:spPr>
        </p:pic>
        <p:pic>
          <p:nvPicPr>
            <p:cNvPr id="142" name="图片 141"/>
            <p:cNvPicPr>
              <a:picLocks noChangeAspect="1"/>
            </p:cNvPicPr>
            <p:nvPr/>
          </p:nvPicPr>
          <p:blipFill rotWithShape="1">
            <a:blip r:embed="rId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037" t="14297" r="35038" b="17400"/>
            <a:stretch/>
          </p:blipFill>
          <p:spPr>
            <a:xfrm>
              <a:off x="30874864" y="11844367"/>
              <a:ext cx="1928403" cy="2245645"/>
            </a:xfrm>
            <a:prstGeom prst="rect">
              <a:avLst/>
            </a:prstGeom>
          </p:spPr>
        </p:pic>
        <p:sp>
          <p:nvSpPr>
            <p:cNvPr id="144" name="右箭头 143"/>
            <p:cNvSpPr/>
            <p:nvPr/>
          </p:nvSpPr>
          <p:spPr>
            <a:xfrm>
              <a:off x="21985002" y="12611527"/>
              <a:ext cx="427673" cy="466932"/>
            </a:xfrm>
            <a:prstGeom prst="rightArrow">
              <a:avLst/>
            </a:prstGeom>
            <a:solidFill>
              <a:schemeClr val="accent1">
                <a:alpha val="69000"/>
              </a:schemeClr>
            </a:solidFill>
            <a:ln>
              <a:noFill/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endParaRPr>
            </a:p>
          </p:txBody>
        </p:sp>
        <p:sp>
          <p:nvSpPr>
            <p:cNvPr id="145" name="右箭头 144"/>
            <p:cNvSpPr/>
            <p:nvPr/>
          </p:nvSpPr>
          <p:spPr>
            <a:xfrm>
              <a:off x="25054394" y="12632758"/>
              <a:ext cx="427673" cy="466932"/>
            </a:xfrm>
            <a:prstGeom prst="rightArrow">
              <a:avLst/>
            </a:prstGeom>
            <a:solidFill>
              <a:schemeClr val="accent1">
                <a:alpha val="69000"/>
              </a:schemeClr>
            </a:solidFill>
            <a:ln>
              <a:noFill/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endParaRPr>
            </a:p>
          </p:txBody>
        </p:sp>
        <p:sp>
          <p:nvSpPr>
            <p:cNvPr id="146" name="右箭头 145"/>
            <p:cNvSpPr/>
            <p:nvPr/>
          </p:nvSpPr>
          <p:spPr>
            <a:xfrm>
              <a:off x="27828351" y="12632758"/>
              <a:ext cx="427673" cy="466932"/>
            </a:xfrm>
            <a:prstGeom prst="rightArrow">
              <a:avLst/>
            </a:prstGeom>
            <a:solidFill>
              <a:schemeClr val="accent1">
                <a:alpha val="69000"/>
              </a:schemeClr>
            </a:solidFill>
            <a:ln>
              <a:noFill/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endParaRPr>
            </a:p>
          </p:txBody>
        </p:sp>
        <p:sp>
          <p:nvSpPr>
            <p:cNvPr id="147" name="右箭头 146"/>
            <p:cNvSpPr/>
            <p:nvPr/>
          </p:nvSpPr>
          <p:spPr>
            <a:xfrm>
              <a:off x="30395968" y="12632758"/>
              <a:ext cx="427673" cy="466932"/>
            </a:xfrm>
            <a:prstGeom prst="rightArrow">
              <a:avLst/>
            </a:prstGeom>
            <a:solidFill>
              <a:schemeClr val="accent1">
                <a:alpha val="69000"/>
              </a:schemeClr>
            </a:solidFill>
            <a:ln>
              <a:noFill/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endParaRPr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31010433" y="14132340"/>
              <a:ext cx="2396987" cy="497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NZ"/>
              </a:defPPr>
              <a:lvl1pPr>
                <a:defRPr sz="2800"/>
              </a:lvl1pPr>
            </a:lstStyle>
            <a:p>
              <a:r>
                <a:rPr lang="en-US" altLang="zh-CN"/>
                <a:t>Mode1  3 </a:t>
              </a:r>
              <a:r>
                <a:rPr lang="en-US" altLang="zh-CN">
                  <a:solidFill>
                    <a:srgbClr val="FF0000"/>
                  </a:solidFill>
                </a:rPr>
                <a:t>SD</a:t>
              </a:r>
              <a:endParaRPr lang="zh-CN" altLang="en-US">
                <a:solidFill>
                  <a:srgbClr val="FF0000"/>
                </a:solidFill>
              </a:endParaRPr>
            </a:p>
          </p:txBody>
        </p:sp>
        <p:pic>
          <p:nvPicPr>
            <p:cNvPr id="149" name="图片 148"/>
            <p:cNvPicPr>
              <a:picLocks noChangeAspect="1"/>
            </p:cNvPicPr>
            <p:nvPr/>
          </p:nvPicPr>
          <p:blipFill rotWithShape="1">
            <a:blip r:embed="rId2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624" t="6535" r="7476" b="11191"/>
            <a:stretch/>
          </p:blipFill>
          <p:spPr>
            <a:xfrm>
              <a:off x="32989342" y="11775995"/>
              <a:ext cx="1041904" cy="2314016"/>
            </a:xfrm>
            <a:prstGeom prst="rect">
              <a:avLst/>
            </a:prstGeom>
          </p:spPr>
        </p:pic>
        <p:sp>
          <p:nvSpPr>
            <p:cNvPr id="201" name="文本框 200"/>
            <p:cNvSpPr txBox="1"/>
            <p:nvPr/>
          </p:nvSpPr>
          <p:spPr>
            <a:xfrm>
              <a:off x="25511173" y="14125113"/>
              <a:ext cx="2396987" cy="497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NZ"/>
              </a:defPPr>
              <a:lvl1pPr>
                <a:defRPr sz="2800"/>
              </a:lvl1pPr>
            </a:lstStyle>
            <a:p>
              <a:r>
                <a:rPr lang="en-US" altLang="zh-CN"/>
                <a:t>Mode1  0 </a:t>
              </a:r>
              <a:r>
                <a:rPr lang="en-US" altLang="zh-CN">
                  <a:solidFill>
                    <a:srgbClr val="FF0000"/>
                  </a:solidFill>
                </a:rPr>
                <a:t>SD</a:t>
              </a:r>
              <a:endParaRPr lang="zh-CN" altLang="en-US">
                <a:solidFill>
                  <a:srgbClr val="FF0000"/>
                </a:solidFill>
              </a:endParaRPr>
            </a:p>
          </p:txBody>
        </p:sp>
      </p:grpSp>
      <p:sp>
        <p:nvSpPr>
          <p:cNvPr id="202" name="AutoShape 4"/>
          <p:cNvSpPr>
            <a:spLocks noChangeArrowheads="1"/>
          </p:cNvSpPr>
          <p:nvPr/>
        </p:nvSpPr>
        <p:spPr bwMode="auto">
          <a:xfrm>
            <a:off x="19817781" y="25272805"/>
            <a:ext cx="3764626" cy="1031478"/>
          </a:xfrm>
          <a:prstGeom prst="roundRect">
            <a:avLst>
              <a:gd name="adj" fmla="val 10000"/>
            </a:avLst>
          </a:prstGeom>
          <a:solidFill>
            <a:schemeClr val="tx2">
              <a:lumMod val="20000"/>
              <a:lumOff val="80000"/>
              <a:alpha val="61000"/>
            </a:schemeClr>
          </a:solidFill>
          <a:ln w="12700">
            <a:solidFill>
              <a:schemeClr val="tx2">
                <a:lumMod val="20000"/>
                <a:lumOff val="80000"/>
              </a:schemeClr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200">
                <a:latin typeface="Calibri" pitchFamily="34" charset="0"/>
                <a:ea typeface="ＭＳ Ｐゴシック" charset="-128"/>
              </a:rPr>
              <a:t>Simulated firbrosis distribution</a:t>
            </a:r>
            <a:endParaRPr lang="zh-CN" altLang="en-US" sz="3200">
              <a:latin typeface="Calibri" pitchFamily="34" charset="0"/>
              <a:ea typeface="ＭＳ Ｐゴシック" charset="-128"/>
            </a:endParaRPr>
          </a:p>
        </p:txBody>
      </p:sp>
      <p:sp>
        <p:nvSpPr>
          <p:cNvPr id="203" name="AutoShape 4"/>
          <p:cNvSpPr>
            <a:spLocks noChangeArrowheads="1"/>
          </p:cNvSpPr>
          <p:nvPr/>
        </p:nvSpPr>
        <p:spPr bwMode="auto">
          <a:xfrm>
            <a:off x="24647264" y="25259036"/>
            <a:ext cx="3764626" cy="1031478"/>
          </a:xfrm>
          <a:prstGeom prst="roundRect">
            <a:avLst>
              <a:gd name="adj" fmla="val 10000"/>
            </a:avLst>
          </a:prstGeom>
          <a:solidFill>
            <a:schemeClr val="tx2">
              <a:lumMod val="20000"/>
              <a:lumOff val="80000"/>
              <a:alpha val="61000"/>
            </a:schemeClr>
          </a:solidFill>
          <a:ln w="12700">
            <a:solidFill>
              <a:schemeClr val="tx2">
                <a:lumMod val="20000"/>
                <a:lumOff val="80000"/>
              </a:schemeClr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200">
                <a:latin typeface="Calibri" pitchFamily="34" charset="0"/>
                <a:ea typeface="ＭＳ Ｐゴシック" charset="-128"/>
              </a:rPr>
              <a:t>Inhale volume and pressure curve</a:t>
            </a:r>
            <a:endParaRPr lang="zh-CN" altLang="en-US" sz="3200">
              <a:latin typeface="Calibri" pitchFamily="34" charset="0"/>
              <a:ea typeface="ＭＳ Ｐゴシック" charset="-128"/>
            </a:endParaRPr>
          </a:p>
        </p:txBody>
      </p:sp>
      <p:sp>
        <p:nvSpPr>
          <p:cNvPr id="204" name="AutoShape 4"/>
          <p:cNvSpPr>
            <a:spLocks noChangeArrowheads="1"/>
          </p:cNvSpPr>
          <p:nvPr/>
        </p:nvSpPr>
        <p:spPr bwMode="auto">
          <a:xfrm>
            <a:off x="29306457" y="25299676"/>
            <a:ext cx="3764626" cy="1031478"/>
          </a:xfrm>
          <a:prstGeom prst="roundRect">
            <a:avLst>
              <a:gd name="adj" fmla="val 10000"/>
            </a:avLst>
          </a:prstGeom>
          <a:solidFill>
            <a:schemeClr val="tx2">
              <a:lumMod val="20000"/>
              <a:lumOff val="80000"/>
              <a:alpha val="61000"/>
            </a:schemeClr>
          </a:solidFill>
          <a:ln w="12700">
            <a:solidFill>
              <a:schemeClr val="tx2">
                <a:lumMod val="20000"/>
                <a:lumOff val="80000"/>
              </a:schemeClr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200" dirty="0">
                <a:latin typeface="Calibri" pitchFamily="34" charset="0"/>
                <a:ea typeface="ＭＳ Ｐゴシック" charset="-128"/>
              </a:rPr>
              <a:t>Disease perfusion </a:t>
            </a:r>
            <a:r>
              <a:rPr lang="en-US" altLang="zh-CN" sz="3200" dirty="0" err="1">
                <a:latin typeface="Calibri" pitchFamily="34" charset="0"/>
                <a:ea typeface="ＭＳ Ｐゴシック" charset="-128"/>
              </a:rPr>
              <a:t>distributiond</a:t>
            </a:r>
            <a:endParaRPr lang="zh-CN" altLang="en-US" sz="3200" dirty="0">
              <a:latin typeface="Calibri" pitchFamily="34" charset="0"/>
              <a:ea typeface="ＭＳ Ｐゴシック" charset="-128"/>
            </a:endParaRPr>
          </a:p>
        </p:txBody>
      </p:sp>
      <p:sp>
        <p:nvSpPr>
          <p:cNvPr id="205" name="AutoShape 4"/>
          <p:cNvSpPr>
            <a:spLocks noChangeArrowheads="1"/>
          </p:cNvSpPr>
          <p:nvPr/>
        </p:nvSpPr>
        <p:spPr bwMode="auto">
          <a:xfrm>
            <a:off x="19730893" y="30894770"/>
            <a:ext cx="3764626" cy="570852"/>
          </a:xfrm>
          <a:prstGeom prst="roundRect">
            <a:avLst>
              <a:gd name="adj" fmla="val 10000"/>
            </a:avLst>
          </a:prstGeom>
          <a:solidFill>
            <a:schemeClr val="tx2">
              <a:lumMod val="20000"/>
              <a:lumOff val="80000"/>
              <a:alpha val="61000"/>
            </a:schemeClr>
          </a:solidFill>
          <a:ln w="12700">
            <a:solidFill>
              <a:schemeClr val="tx2">
                <a:lumMod val="20000"/>
                <a:lumOff val="80000"/>
              </a:schemeClr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200">
                <a:latin typeface="Calibri" pitchFamily="34" charset="0"/>
                <a:ea typeface="ＭＳ Ｐゴシック" charset="-128"/>
              </a:rPr>
              <a:t>V/Q distrubution</a:t>
            </a:r>
            <a:endParaRPr lang="zh-CN" altLang="en-US" sz="3200">
              <a:latin typeface="Calibri" pitchFamily="34" charset="0"/>
              <a:ea typeface="ＭＳ Ｐゴシック" charset="-128"/>
            </a:endParaRPr>
          </a:p>
        </p:txBody>
      </p:sp>
      <p:sp>
        <p:nvSpPr>
          <p:cNvPr id="206" name="AutoShape 4"/>
          <p:cNvSpPr>
            <a:spLocks noChangeArrowheads="1"/>
          </p:cNvSpPr>
          <p:nvPr/>
        </p:nvSpPr>
        <p:spPr bwMode="auto">
          <a:xfrm>
            <a:off x="24550378" y="30894770"/>
            <a:ext cx="3764626" cy="570852"/>
          </a:xfrm>
          <a:prstGeom prst="roundRect">
            <a:avLst>
              <a:gd name="adj" fmla="val 10000"/>
            </a:avLst>
          </a:prstGeom>
          <a:solidFill>
            <a:schemeClr val="tx2">
              <a:lumMod val="20000"/>
              <a:lumOff val="80000"/>
              <a:alpha val="61000"/>
            </a:schemeClr>
          </a:solidFill>
          <a:ln w="12700">
            <a:solidFill>
              <a:schemeClr val="tx2">
                <a:lumMod val="20000"/>
                <a:lumOff val="80000"/>
              </a:schemeClr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200">
                <a:latin typeface="Calibri" pitchFamily="34" charset="0"/>
                <a:ea typeface="ＭＳ Ｐゴシック" charset="-128"/>
              </a:rPr>
              <a:t>PaO</a:t>
            </a:r>
            <a:r>
              <a:rPr lang="en-US" altLang="zh-CN" sz="3200" baseline="-25000">
                <a:latin typeface="Calibri" pitchFamily="34" charset="0"/>
                <a:ea typeface="ＭＳ Ｐゴシック" charset="-128"/>
              </a:rPr>
              <a:t>2</a:t>
            </a:r>
            <a:r>
              <a:rPr lang="en-US" altLang="zh-CN" sz="3200">
                <a:latin typeface="Calibri" pitchFamily="34" charset="0"/>
                <a:ea typeface="ＭＳ Ｐゴシック" charset="-128"/>
              </a:rPr>
              <a:t> distribution</a:t>
            </a:r>
            <a:endParaRPr lang="zh-CN" altLang="en-US" sz="3200" baseline="-25000">
              <a:latin typeface="Calibri" pitchFamily="34" charset="0"/>
              <a:ea typeface="ＭＳ Ｐゴシック" charset="-128"/>
            </a:endParaRPr>
          </a:p>
        </p:txBody>
      </p:sp>
      <p:sp>
        <p:nvSpPr>
          <p:cNvPr id="207" name="AutoShape 4"/>
          <p:cNvSpPr>
            <a:spLocks noChangeArrowheads="1"/>
          </p:cNvSpPr>
          <p:nvPr/>
        </p:nvSpPr>
        <p:spPr bwMode="auto">
          <a:xfrm>
            <a:off x="29399440" y="30946879"/>
            <a:ext cx="3764626" cy="557012"/>
          </a:xfrm>
          <a:prstGeom prst="roundRect">
            <a:avLst>
              <a:gd name="adj" fmla="val 10000"/>
            </a:avLst>
          </a:prstGeom>
          <a:solidFill>
            <a:schemeClr val="tx2">
              <a:lumMod val="20000"/>
              <a:lumOff val="80000"/>
              <a:alpha val="61000"/>
            </a:schemeClr>
          </a:solidFill>
          <a:ln w="12700">
            <a:solidFill>
              <a:schemeClr val="tx2">
                <a:lumMod val="20000"/>
                <a:lumOff val="80000"/>
              </a:schemeClr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200">
                <a:latin typeface="Calibri" pitchFamily="34" charset="0"/>
                <a:ea typeface="ＭＳ Ｐゴシック" charset="-128"/>
              </a:rPr>
              <a:t>MIGET plot</a:t>
            </a:r>
            <a:endParaRPr lang="zh-CN" altLang="en-US" sz="3200">
              <a:latin typeface="Calibri" pitchFamily="34" charset="0"/>
              <a:ea typeface="ＭＳ Ｐゴシック" charset="-128"/>
            </a:endParaRPr>
          </a:p>
        </p:txBody>
      </p:sp>
      <p:sp>
        <p:nvSpPr>
          <p:cNvPr id="38" name="圆角矩形 37"/>
          <p:cNvSpPr/>
          <p:nvPr/>
        </p:nvSpPr>
        <p:spPr bwMode="auto">
          <a:xfrm>
            <a:off x="35297416" y="21689453"/>
            <a:ext cx="7711723" cy="2774151"/>
          </a:xfrm>
          <a:prstGeom prst="roundRect">
            <a:avLst/>
          </a:prstGeom>
          <a:noFill/>
          <a:ln w="50800" cap="flat" cmpd="sng" algn="ctr">
            <a:solidFill>
              <a:schemeClr val="accent3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209" name="文本框 208"/>
          <p:cNvSpPr txBox="1"/>
          <p:nvPr/>
        </p:nvSpPr>
        <p:spPr>
          <a:xfrm>
            <a:off x="35457576" y="21896617"/>
            <a:ext cx="76621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u="sng">
                <a:latin typeface="Calibri" pitchFamily="34" charset="0"/>
              </a:rPr>
              <a:t>Physiological knowledge of IPF patients</a:t>
            </a:r>
            <a:r>
              <a:rPr lang="en-US" altLang="zh-CN" sz="3600">
                <a:latin typeface="Calibri" pitchFamily="34" charset="0"/>
                <a:ea typeface="Verdana" pitchFamily="34" charset="0"/>
                <a:cs typeface="Verdana" pitchFamily="34" charset="0"/>
              </a:rPr>
              <a:t>: increased airway volume and vessel volume, decreased dead space, lung compliance and diffusion capacity</a:t>
            </a:r>
            <a:endParaRPr lang="zh-CN" altLang="en-US" sz="3600">
              <a:latin typeface="Calibri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210" name="圆角矩形 209"/>
          <p:cNvSpPr/>
          <p:nvPr/>
        </p:nvSpPr>
        <p:spPr bwMode="auto">
          <a:xfrm>
            <a:off x="19267403" y="17050326"/>
            <a:ext cx="3712380" cy="2237916"/>
          </a:xfrm>
          <a:prstGeom prst="roundRect">
            <a:avLst/>
          </a:prstGeom>
          <a:noFill/>
          <a:ln w="50800" cap="flat" cmpd="sng" algn="ctr">
            <a:solidFill>
              <a:schemeClr val="accent3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21485539" y="19878692"/>
            <a:ext cx="2320138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2800" b="1"/>
              <a:t>Paramiterize</a:t>
            </a:r>
          </a:p>
          <a:p>
            <a:r>
              <a:rPr lang="en-US" altLang="zh-CN" sz="2800" b="1"/>
              <a:t>modeling</a:t>
            </a:r>
            <a:endParaRPr lang="zh-CN" altLang="en-US" sz="2800" b="1"/>
          </a:p>
        </p:txBody>
      </p:sp>
      <p:sp>
        <p:nvSpPr>
          <p:cNvPr id="212" name="右箭头 211"/>
          <p:cNvSpPr/>
          <p:nvPr/>
        </p:nvSpPr>
        <p:spPr bwMode="auto">
          <a:xfrm rot="5400000">
            <a:off x="19973506" y="19994568"/>
            <a:ext cx="2330341" cy="937050"/>
          </a:xfrm>
          <a:prstGeom prst="rightArrow">
            <a:avLst/>
          </a:prstGeom>
          <a:solidFill>
            <a:schemeClr val="accent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213" name="文本框 212"/>
          <p:cNvSpPr txBox="1"/>
          <p:nvPr/>
        </p:nvSpPr>
        <p:spPr>
          <a:xfrm>
            <a:off x="32508891" y="22005612"/>
            <a:ext cx="2778320" cy="95410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Parameterize</a:t>
            </a:r>
          </a:p>
          <a:p>
            <a:r>
              <a:rPr lang="en-US" altLang="zh-CN" sz="2800" b="1" dirty="0"/>
              <a:t>modeling</a:t>
            </a:r>
            <a:endParaRPr lang="zh-CN" altLang="en-US" sz="2800" b="1" dirty="0"/>
          </a:p>
        </p:txBody>
      </p:sp>
      <p:sp>
        <p:nvSpPr>
          <p:cNvPr id="214" name="右箭头 213"/>
          <p:cNvSpPr/>
          <p:nvPr/>
        </p:nvSpPr>
        <p:spPr bwMode="auto">
          <a:xfrm rot="10800000">
            <a:off x="32967074" y="22850562"/>
            <a:ext cx="2330341" cy="937050"/>
          </a:xfrm>
          <a:prstGeom prst="rightArrow">
            <a:avLst/>
          </a:prstGeom>
          <a:solidFill>
            <a:schemeClr val="accent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97" t="2573" r="5125" b="2573"/>
          <a:stretch/>
        </p:blipFill>
        <p:spPr>
          <a:xfrm>
            <a:off x="24270327" y="22208968"/>
            <a:ext cx="4114111" cy="2917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478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0" animBg="1"/>
      <p:bldP spid="164" grpId="0" animBg="1"/>
      <p:bldP spid="165" grpId="0" animBg="1"/>
      <p:bldP spid="178" grpId="0" animBg="1"/>
      <p:bldP spid="202" grpId="0" animBg="1"/>
      <p:bldP spid="203" grpId="0" animBg="1"/>
      <p:bldP spid="204" grpId="0" animBg="1"/>
      <p:bldP spid="205" grpId="0" animBg="1"/>
      <p:bldP spid="206" grpId="0" animBg="1"/>
      <p:bldP spid="207" grpId="0" animBg="1"/>
    </p:bldLst>
  </p:timing>
</p:sld>
</file>

<file path=ppt/theme/theme1.xml><?xml version="1.0" encoding="utf-8"?>
<a:theme xmlns:a="http://schemas.openxmlformats.org/drawingml/2006/main" name="Yuwen_Poster">
  <a:themeElements>
    <a:clrScheme name="">
      <a:dk1>
        <a:srgbClr val="000000"/>
      </a:dk1>
      <a:lt1>
        <a:srgbClr val="FFFFFF"/>
      </a:lt1>
      <a:dk2>
        <a:srgbClr val="00457D"/>
      </a:dk2>
      <a:lt2>
        <a:srgbClr val="84888B"/>
      </a:lt2>
      <a:accent1>
        <a:srgbClr val="00457D"/>
      </a:accent1>
      <a:accent2>
        <a:srgbClr val="84888B"/>
      </a:accent2>
      <a:accent3>
        <a:srgbClr val="FFFFFF"/>
      </a:accent3>
      <a:accent4>
        <a:srgbClr val="000000"/>
      </a:accent4>
      <a:accent5>
        <a:srgbClr val="AAB0BF"/>
      </a:accent5>
      <a:accent6>
        <a:srgbClr val="777B7D"/>
      </a:accent6>
      <a:hlink>
        <a:srgbClr val="00457D"/>
      </a:hlink>
      <a:folHlink>
        <a:srgbClr val="84888B"/>
      </a:folHlink>
    </a:clrScheme>
    <a:fontScheme name="Blank Presentation">
      <a:majorFont>
        <a:latin typeface="Verdana"/>
        <a:ea typeface="ＭＳ Ｐゴシック"/>
        <a:cs typeface="ＭＳ Ｐゴシック"/>
      </a:majorFont>
      <a:minorFont>
        <a:latin typeface="Verdana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0" charset="0"/>
            <a:ea typeface="ＭＳ Ｐゴシック" pitchFamily="-110" charset="-128"/>
            <a:cs typeface="ＭＳ Ｐゴシック" pitchFamily="-11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0" charset="0"/>
            <a:ea typeface="ＭＳ Ｐゴシック" pitchFamily="-110" charset="-128"/>
            <a:cs typeface="ＭＳ Ｐゴシック" pitchFamily="-110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6471</TotalTime>
  <Words>660</Words>
  <Application>Microsoft Office PowerPoint</Application>
  <PresentationFormat>自定义</PresentationFormat>
  <Paragraphs>55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ＭＳ Ｐゴシック</vt:lpstr>
      <vt:lpstr>Arial</vt:lpstr>
      <vt:lpstr>Calibri</vt:lpstr>
      <vt:lpstr>Times</vt:lpstr>
      <vt:lpstr>Verdana</vt:lpstr>
      <vt:lpstr>Wingdings</vt:lpstr>
      <vt:lpstr>Yuwen_Poster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Academic poster</dc:title>
  <dc:creator>ABI_IT</dc:creator>
  <cp:lastModifiedBy>admin</cp:lastModifiedBy>
  <cp:revision>337</cp:revision>
  <cp:lastPrinted>2008-08-19T00:49:24Z</cp:lastPrinted>
  <dcterms:created xsi:type="dcterms:W3CDTF">2015-02-10T20:22:32Z</dcterms:created>
  <dcterms:modified xsi:type="dcterms:W3CDTF">2018-05-09T21:23:45Z</dcterms:modified>
</cp:coreProperties>
</file>

<file path=docProps/thumbnail.jpeg>
</file>